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2.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4"/>
    <p:sldMasterId id="2147483907" r:id="rId5"/>
  </p:sldMasterIdLst>
  <p:notesMasterIdLst>
    <p:notesMasterId r:id="rId46"/>
  </p:notesMasterIdLst>
  <p:handoutMasterIdLst>
    <p:handoutMasterId r:id="rId47"/>
  </p:handoutMasterIdLst>
  <p:sldIdLst>
    <p:sldId id="267" r:id="rId6"/>
    <p:sldId id="284" r:id="rId7"/>
    <p:sldId id="306" r:id="rId8"/>
    <p:sldId id="283" r:id="rId9"/>
    <p:sldId id="268" r:id="rId10"/>
    <p:sldId id="269" r:id="rId11"/>
    <p:sldId id="273" r:id="rId12"/>
    <p:sldId id="270" r:id="rId13"/>
    <p:sldId id="274" r:id="rId14"/>
    <p:sldId id="272" r:id="rId15"/>
    <p:sldId id="307" r:id="rId16"/>
    <p:sldId id="275" r:id="rId17"/>
    <p:sldId id="276" r:id="rId18"/>
    <p:sldId id="277" r:id="rId19"/>
    <p:sldId id="278" r:id="rId20"/>
    <p:sldId id="279" r:id="rId21"/>
    <p:sldId id="280" r:id="rId22"/>
    <p:sldId id="308" r:id="rId23"/>
    <p:sldId id="319" r:id="rId24"/>
    <p:sldId id="320" r:id="rId25"/>
    <p:sldId id="321" r:id="rId26"/>
    <p:sldId id="313" r:id="rId27"/>
    <p:sldId id="281" r:id="rId28"/>
    <p:sldId id="282" r:id="rId29"/>
    <p:sldId id="293" r:id="rId30"/>
    <p:sldId id="294" r:id="rId31"/>
    <p:sldId id="295" r:id="rId32"/>
    <p:sldId id="296" r:id="rId33"/>
    <p:sldId id="297" r:id="rId34"/>
    <p:sldId id="298" r:id="rId35"/>
    <p:sldId id="299" r:id="rId36"/>
    <p:sldId id="300" r:id="rId37"/>
    <p:sldId id="301" r:id="rId38"/>
    <p:sldId id="302" r:id="rId39"/>
    <p:sldId id="304" r:id="rId40"/>
    <p:sldId id="305" r:id="rId41"/>
    <p:sldId id="322" r:id="rId42"/>
    <p:sldId id="323" r:id="rId43"/>
    <p:sldId id="324" r:id="rId44"/>
    <p:sldId id="326" r:id="rId45"/>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42" autoAdjust="0"/>
    <p:restoredTop sz="94660"/>
  </p:normalViewPr>
  <p:slideViewPr>
    <p:cSldViewPr snapToGrid="0">
      <p:cViewPr varScale="1">
        <p:scale>
          <a:sx n="81" d="100"/>
          <a:sy n="81" d="100"/>
        </p:scale>
        <p:origin x="126" y="32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493851496"/>
      </p:ext>
    </p:extLst>
  </p:cSld>
  <p:clrMapOvr>
    <a:masterClrMapping/>
  </p:clrMapOvr>
  <p:transition>
    <p:fade/>
  </p:transition>
  <p:hf sldNum="0" hdr="0" ftr="0" dt="0"/>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33347540"/>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845540"/>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8422267"/>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842245"/>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443516"/>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5038925"/>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933134"/>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1836200"/>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50721"/>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82274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03390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00022232"/>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556098057"/>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86760303"/>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540486337"/>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34172814"/>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92712200"/>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39811686"/>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3115848544"/>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82842"/>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015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86937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extLst>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4763"/>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653648"/>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078095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555622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513510"/>
          </a:xfrm>
        </p:spPr>
        <p:txBody>
          <a:bodyPr/>
          <a:lstStyle>
            <a:lvl1pPr marL="0" indent="0">
              <a:buNone/>
              <a:defRPr sz="2400">
                <a:solidFill>
                  <a:schemeClr val="tx1"/>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2"/>
            <a:ext cx="2743200" cy="365125"/>
          </a:xfrm>
          <a:prstGeom prst="rect">
            <a:avLst/>
          </a:prstGeom>
        </p:spPr>
        <p:txBody>
          <a:bodyPr/>
          <a:lstStyle/>
          <a:p>
            <a:fld id="{CC444FFE-4BDB-4301-83D8-FE8B25E7CF5A}" type="datetime1">
              <a:rPr lang="en-US" smtClean="0"/>
              <a:t>12/6/2019</a:t>
            </a:fld>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408755105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spTree>
    <p:extLst>
      <p:ext uri="{BB962C8B-B14F-4D97-AF65-F5344CB8AC3E}">
        <p14:creationId xmlns:p14="http://schemas.microsoft.com/office/powerpoint/2010/main" val="30314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261179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34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1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68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543305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86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47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58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12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0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43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68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71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2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3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853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75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87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54AE-5FCC-4FE6-A251-2B4893BA5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E4F48A-D74F-4224-BB5D-1DBC6D41D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E5CDC7-1264-4B5B-B7B1-9C0C11E05299}"/>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5" name="Footer Placeholder 4">
            <a:extLst>
              <a:ext uri="{FF2B5EF4-FFF2-40B4-BE49-F238E27FC236}">
                <a16:creationId xmlns:a16="http://schemas.microsoft.com/office/drawing/2014/main" id="{74B7A7CC-704D-4710-95F0-2AB6AAA35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D0C3E-F47A-4C68-A0EA-405D9A255DAB}"/>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419837220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98D0D-07BE-476C-9729-07786A025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329E-6980-4C38-8217-632F2B464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C8ED3-92E1-48EB-B2F4-839F2F71B653}"/>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5" name="Footer Placeholder 4">
            <a:extLst>
              <a:ext uri="{FF2B5EF4-FFF2-40B4-BE49-F238E27FC236}">
                <a16:creationId xmlns:a16="http://schemas.microsoft.com/office/drawing/2014/main" id="{ADFD7266-B52F-4235-BB28-8662BC15A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04CDC-D252-4A57-801E-087E70E9B00D}"/>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2757055569"/>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CB45-3162-4357-9D5E-7EFFFD4BA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04A978-D4D6-4752-8257-0431797BA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7CCC0-4F7A-4487-9D35-B55D485E567E}"/>
              </a:ext>
            </a:extLst>
          </p:cNvPr>
          <p:cNvSpPr>
            <a:spLocks noGrp="1"/>
          </p:cNvSpPr>
          <p:nvPr>
            <p:ph type="dt" sz="half" idx="10"/>
          </p:nvPr>
        </p:nvSpPr>
        <p:spPr/>
        <p:txBody>
          <a:bodyPr/>
          <a:lstStyle/>
          <a:p>
            <a:fld id="{CC444FFE-4BDB-4301-83D8-FE8B25E7CF5A}" type="datetime1">
              <a:rPr lang="en-US" smtClean="0"/>
              <a:t>12/6/2019</a:t>
            </a:fld>
            <a:endParaRPr lang="en-US"/>
          </a:p>
        </p:txBody>
      </p:sp>
      <p:sp>
        <p:nvSpPr>
          <p:cNvPr id="5" name="Footer Placeholder 4">
            <a:extLst>
              <a:ext uri="{FF2B5EF4-FFF2-40B4-BE49-F238E27FC236}">
                <a16:creationId xmlns:a16="http://schemas.microsoft.com/office/drawing/2014/main" id="{551968CA-D875-43E2-A46C-90D2CECBA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C9F2A-CA10-4670-908F-03A909D1E77E}"/>
              </a:ext>
            </a:extLst>
          </p:cNvPr>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412788333"/>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B889-8E32-4E77-B134-A3903F272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6A755E-4A04-4D6C-8C6E-B63297C1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D2B74-4C9A-4B09-9307-2F11FC8F9D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368AF1-B1D5-4760-B95F-36E1AB4A219A}"/>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6" name="Footer Placeholder 5">
            <a:extLst>
              <a:ext uri="{FF2B5EF4-FFF2-40B4-BE49-F238E27FC236}">
                <a16:creationId xmlns:a16="http://schemas.microsoft.com/office/drawing/2014/main" id="{D67381E7-FBD4-4BD8-87D7-D6B1F3872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3ECB7-7034-4D1A-AFBA-793BB9B97C7D}"/>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2640561114"/>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7724-5505-430F-B7F6-C0AE6F88CD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832534-95A4-4A1D-924F-68EE22C5B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0F7F7C-AEF0-4C68-8DE0-E0E422017D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F37031-D00C-4504-8FB5-5D3218CCF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B245B3-B52F-459E-A717-979D4927C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53257F-7332-4382-A135-51B8ADB7D92F}"/>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8" name="Footer Placeholder 7">
            <a:extLst>
              <a:ext uri="{FF2B5EF4-FFF2-40B4-BE49-F238E27FC236}">
                <a16:creationId xmlns:a16="http://schemas.microsoft.com/office/drawing/2014/main" id="{2831483C-62F9-4A99-A1AB-7E7DD16E5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C055-BC40-46AB-B700-F753EC5F2BE6}"/>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3190400272"/>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F7C2-4BA7-41E9-BE7C-53412F2DA7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0E136A-BDD9-44F0-9A6A-6E42F46CCF27}"/>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4" name="Footer Placeholder 3">
            <a:extLst>
              <a:ext uri="{FF2B5EF4-FFF2-40B4-BE49-F238E27FC236}">
                <a16:creationId xmlns:a16="http://schemas.microsoft.com/office/drawing/2014/main" id="{FBC85CA3-A6F9-4D8C-AC90-4E78556D16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83BBC3-02C6-4E06-B2CD-4CEE79242AA0}"/>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2156101582"/>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841883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E46C8A-6A17-4AB0-8C25-680AAAC8D7DE}"/>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3" name="Footer Placeholder 2">
            <a:extLst>
              <a:ext uri="{FF2B5EF4-FFF2-40B4-BE49-F238E27FC236}">
                <a16:creationId xmlns:a16="http://schemas.microsoft.com/office/drawing/2014/main" id="{62D435A7-FC4F-422E-85CE-789289A13B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63672-F954-4C08-BF1E-535654DFE64C}"/>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3051129234"/>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4474-ACE7-4F08-8DAE-28FD50CC0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67459C-CB5F-46EF-89B2-87CF65F920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9AC21C-5423-4611-AF07-3E68A0EB5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8AA65-5035-46EC-B766-325FC31EDE39}"/>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6" name="Footer Placeholder 5">
            <a:extLst>
              <a:ext uri="{FF2B5EF4-FFF2-40B4-BE49-F238E27FC236}">
                <a16:creationId xmlns:a16="http://schemas.microsoft.com/office/drawing/2014/main" id="{5BBF13E9-B3FD-4078-9019-9E52E308D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D3936E-0C09-44B9-9503-1472D5ACF8EF}"/>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245730725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4ACE-75EA-4D8B-A8E6-7CE44C6A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5C123F-2308-4DD5-BE55-869A9F812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595CF3-A2C0-4641-B0F6-216AD4ED3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35E7F-9C15-4609-99BE-78EDF4B60FEF}"/>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6" name="Footer Placeholder 5">
            <a:extLst>
              <a:ext uri="{FF2B5EF4-FFF2-40B4-BE49-F238E27FC236}">
                <a16:creationId xmlns:a16="http://schemas.microsoft.com/office/drawing/2014/main" id="{22D1DE9F-CB5C-4827-B672-2C8C01182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3F6D97-0B74-4E9E-BE31-6127831E5806}"/>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3756657518"/>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8CCB-25E0-423E-A0F6-948F3CD58C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065-D12C-4AD4-9E1B-0DE395FB2C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E7FD8-3E03-4EAD-9D53-B28B710E15AF}"/>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5" name="Footer Placeholder 4">
            <a:extLst>
              <a:ext uri="{FF2B5EF4-FFF2-40B4-BE49-F238E27FC236}">
                <a16:creationId xmlns:a16="http://schemas.microsoft.com/office/drawing/2014/main" id="{82587A01-A9D7-41E8-9212-D0000C3A4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88134-4B05-4E46-8E87-463317E7D890}"/>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3023795924"/>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331CF-ED51-485E-96C3-FA8E027793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E34817-5E5A-43D5-A653-79CFB9E6FB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73452-7192-40C5-8F43-529689DDFE6C}"/>
              </a:ext>
            </a:extLst>
          </p:cNvPr>
          <p:cNvSpPr>
            <a:spLocks noGrp="1"/>
          </p:cNvSpPr>
          <p:nvPr>
            <p:ph type="dt" sz="half" idx="10"/>
          </p:nvPr>
        </p:nvSpPr>
        <p:spPr/>
        <p:txBody>
          <a:bodyPr/>
          <a:lstStyle/>
          <a:p>
            <a:fld id="{1FC1256B-469F-4540-BB7A-FC62336250EC}" type="datetimeFigureOut">
              <a:rPr lang="en-US" smtClean="0"/>
              <a:t>12/6/2019</a:t>
            </a:fld>
            <a:endParaRPr lang="en-US"/>
          </a:p>
        </p:txBody>
      </p:sp>
      <p:sp>
        <p:nvSpPr>
          <p:cNvPr id="5" name="Footer Placeholder 4">
            <a:extLst>
              <a:ext uri="{FF2B5EF4-FFF2-40B4-BE49-F238E27FC236}">
                <a16:creationId xmlns:a16="http://schemas.microsoft.com/office/drawing/2014/main" id="{9761D72D-1746-4E96-BD17-42869FDE2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022A3-9E18-4102-AE50-199E47E3E9B0}"/>
              </a:ext>
            </a:extLst>
          </p:cNvPr>
          <p:cNvSpPr>
            <a:spLocks noGrp="1"/>
          </p:cNvSpPr>
          <p:nvPr>
            <p:ph type="sldNum" sz="quarter" idx="12"/>
          </p:nvPr>
        </p:nvSpPr>
        <p:spPr/>
        <p:txBody>
          <a:bodyPr/>
          <a:lstStyle/>
          <a:p>
            <a:fld id="{3D32162D-C461-42D8-BC7F-5DE1D9B4059F}" type="slidenum">
              <a:rPr lang="en-US" smtClean="0"/>
              <a:t>‹#›</a:t>
            </a:fld>
            <a:endParaRPr lang="en-US"/>
          </a:p>
        </p:txBody>
      </p:sp>
    </p:spTree>
    <p:extLst>
      <p:ext uri="{BB962C8B-B14F-4D97-AF65-F5344CB8AC3E}">
        <p14:creationId xmlns:p14="http://schemas.microsoft.com/office/powerpoint/2010/main" val="268855849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21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389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70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99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57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756341626"/>
      </p:ext>
    </p:extLst>
  </p:cSld>
  <p:clrMapOvr>
    <a:masterClrMapping/>
  </p:clrMapOvr>
  <p:transition>
    <p:fade/>
  </p:transition>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52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987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80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21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892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42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655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692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50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44921530"/>
      </p:ext>
    </p:extLst>
  </p:cSld>
  <p:clrMapOvr>
    <a:masterClrMapping/>
  </p:clrMapOvr>
  <p:transition>
    <p:fade/>
  </p:transition>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46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74509838"/>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0857031"/>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3" r:id="rId40"/>
    <p:sldLayoutId id="2147483894" r:id="rId41"/>
    <p:sldLayoutId id="2147483895" r:id="rId42"/>
    <p:sldLayoutId id="2147483896" r:id="rId43"/>
    <p:sldLayoutId id="2147483897" r:id="rId44"/>
    <p:sldLayoutId id="2147483898" r:id="rId45"/>
    <p:sldLayoutId id="2147483899" r:id="rId46"/>
    <p:sldLayoutId id="2147483900" r:id="rId47"/>
    <p:sldLayoutId id="2147483901" r:id="rId48"/>
    <p:sldLayoutId id="2147483902" r:id="rId49"/>
    <p:sldLayoutId id="2147483903" r:id="rId50"/>
    <p:sldLayoutId id="2147483904" r:id="rId51"/>
    <p:sldLayoutId id="2147483905" r:id="rId52"/>
    <p:sldLayoutId id="2147483906" r:id="rId53"/>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5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5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5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5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5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5001D-ED18-4ED8-A608-744C010B3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C20D0-347C-4788-8725-8302D2B52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0ABB6-29C2-405E-BB19-D0C2D6296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1256B-469F-4540-BB7A-FC62336250EC}" type="datetimeFigureOut">
              <a:rPr lang="en-US" smtClean="0"/>
              <a:t>12/6/2019</a:t>
            </a:fld>
            <a:endParaRPr lang="en-US"/>
          </a:p>
        </p:txBody>
      </p:sp>
      <p:sp>
        <p:nvSpPr>
          <p:cNvPr id="5" name="Footer Placeholder 4">
            <a:extLst>
              <a:ext uri="{FF2B5EF4-FFF2-40B4-BE49-F238E27FC236}">
                <a16:creationId xmlns:a16="http://schemas.microsoft.com/office/drawing/2014/main" id="{17A5C402-F9DA-478D-B712-EC57EF4DC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3DB749-2B32-4C5C-83E9-119A46220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162D-C461-42D8-BC7F-5DE1D9B4059F}" type="slidenum">
              <a:rPr lang="en-US" smtClean="0"/>
              <a:t>‹#›</a:t>
            </a:fld>
            <a:endParaRPr lang="en-US"/>
          </a:p>
        </p:txBody>
      </p:sp>
    </p:spTree>
    <p:extLst>
      <p:ext uri="{BB962C8B-B14F-4D97-AF65-F5344CB8AC3E}">
        <p14:creationId xmlns:p14="http://schemas.microsoft.com/office/powerpoint/2010/main" val="204226269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20" r:id="rId12"/>
    <p:sldLayoutId id="2147483921" r:id="rId13"/>
    <p:sldLayoutId id="2147483922" r:id="rId14"/>
    <p:sldLayoutId id="2147483923" r:id="rId15"/>
    <p:sldLayoutId id="2147483924" r:id="rId16"/>
    <p:sldLayoutId id="2147483925"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dotnet/api/microsoft.aspnetcore.builder.maprouteroutebuilderextensions?view=aspnetcore-2.0" TargetMode="External"/><Relationship Id="rId2" Type="http://schemas.openxmlformats.org/officeDocument/2006/relationships/hyperlink" Target="https://docs.microsoft.com/en-us/dotnet/api/microsoft.aspnetcore.routing.routebuilder?view=aspnetcore-2.0" TargetMode="External"/><Relationship Id="rId1" Type="http://schemas.openxmlformats.org/officeDocument/2006/relationships/slideLayout" Target="../slideLayouts/slideLayout75.xml"/><Relationship Id="rId5" Type="http://schemas.openxmlformats.org/officeDocument/2006/relationships/image" Target="../media/image12.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7.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8.png"/><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7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7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docs.microsoft.com/en-us/dotnet/api/microsoft.aspnetcore.mvc.viewfeatures.viewdatadictionary?view=aspnetcore-2.2" TargetMode="Externa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hyperlink" Target="https://www.tektutorialshub.com/asp-net-core/asp-net-core-viewbag-viewdata/" TargetMode="External"/><Relationship Id="rId2" Type="http://schemas.openxmlformats.org/officeDocument/2006/relationships/hyperlink" Target="https://www.tektutorialshub.com/asp-net-core/asp-net-core-controllers/" TargetMode="External"/><Relationship Id="rId1" Type="http://schemas.openxmlformats.org/officeDocument/2006/relationships/slideLayout" Target="../slideLayouts/slideLayout80.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5.png"/><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6.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7.pn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8.pn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34297" y="2637742"/>
            <a:ext cx="10901082" cy="1021147"/>
          </a:xfrm>
        </p:spPr>
        <p:txBody>
          <a:bodyPr>
            <a:normAutofit/>
          </a:bodyPr>
          <a:lstStyle/>
          <a:p>
            <a:r>
              <a:rPr lang="en-US" dirty="0">
                <a:latin typeface="Arrus-Black" panose="02020500000000000000" pitchFamily="18" charset="0"/>
                <a:ea typeface="Arrus-Black" panose="02020500000000000000" pitchFamily="18" charset="0"/>
                <a:cs typeface="Arrus-Black" panose="02020500000000000000" pitchFamily="18" charset="0"/>
              </a:rPr>
              <a:t>ASP.NET Core MVC</a:t>
            </a:r>
          </a:p>
        </p:txBody>
      </p:sp>
      <p:sp>
        <p:nvSpPr>
          <p:cNvPr id="3" name="Subtitle 2"/>
          <p:cNvSpPr>
            <a:spLocks noGrp="1"/>
          </p:cNvSpPr>
          <p:nvPr>
            <p:ph type="subTitle" idx="1"/>
          </p:nvPr>
        </p:nvSpPr>
        <p:spPr>
          <a:xfrm>
            <a:off x="5660080" y="4053573"/>
            <a:ext cx="5366020" cy="1811361"/>
          </a:xfrm>
        </p:spPr>
        <p:txBody>
          <a:bodyPr>
            <a:normAutofit/>
          </a:bodyPr>
          <a:lstStyle/>
          <a:p>
            <a:pPr algn="l"/>
            <a:r>
              <a:rPr lang="en-US" dirty="0"/>
              <a:t>By Jafar Muzeyin</a:t>
            </a:r>
          </a:p>
        </p:txBody>
      </p:sp>
    </p:spTree>
    <p:extLst>
      <p:ext uri="{BB962C8B-B14F-4D97-AF65-F5344CB8AC3E}">
        <p14:creationId xmlns:p14="http://schemas.microsoft.com/office/powerpoint/2010/main" val="1051878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p:txBody>
          <a:bodyPr>
            <a:normAutofit fontScale="85000" lnSpcReduction="20000"/>
          </a:bodyPr>
          <a:lstStyle/>
          <a:p>
            <a:pPr marL="342900" indent="-342900">
              <a:buFont typeface="Wingdings" panose="05000000000000000000" pitchFamily="2" charset="2"/>
              <a:buChar char="v"/>
            </a:pPr>
            <a:r>
              <a:rPr lang="en-US" sz="2400" dirty="0" err="1"/>
              <a:t>ViewResult</a:t>
            </a:r>
            <a:r>
              <a:rPr lang="en-US" sz="2400" dirty="0"/>
              <a:t> – Represents HTML and markup.</a:t>
            </a:r>
          </a:p>
          <a:p>
            <a:pPr marL="342900" indent="-342900">
              <a:buFont typeface="Wingdings" panose="05000000000000000000" pitchFamily="2" charset="2"/>
              <a:buChar char="v"/>
            </a:pPr>
            <a:r>
              <a:rPr lang="en-US" sz="2400" dirty="0" err="1"/>
              <a:t>EmptyResult</a:t>
            </a:r>
            <a:r>
              <a:rPr lang="en-US" sz="2400" dirty="0"/>
              <a:t> – Represents no result.</a:t>
            </a:r>
          </a:p>
          <a:p>
            <a:pPr marL="342900" indent="-342900">
              <a:buFont typeface="Wingdings" panose="05000000000000000000" pitchFamily="2" charset="2"/>
              <a:buChar char="v"/>
            </a:pPr>
            <a:r>
              <a:rPr lang="en-US" sz="2400" dirty="0" err="1"/>
              <a:t>RedirectResult</a:t>
            </a:r>
            <a:r>
              <a:rPr lang="en-US" sz="2400" dirty="0"/>
              <a:t> – Represents a redirection to a new URL.</a:t>
            </a:r>
          </a:p>
          <a:p>
            <a:pPr marL="342900" indent="-342900">
              <a:buFont typeface="Wingdings" panose="05000000000000000000" pitchFamily="2" charset="2"/>
              <a:buChar char="v"/>
            </a:pPr>
            <a:r>
              <a:rPr lang="en-US" sz="2400" dirty="0" err="1"/>
              <a:t>JsonResult</a:t>
            </a:r>
            <a:r>
              <a:rPr lang="en-US" sz="2400" dirty="0"/>
              <a:t> – Represents a JavaScript </a:t>
            </a:r>
            <a:r>
              <a:rPr lang="en-US" sz="2400" u="sng" dirty="0"/>
              <a:t>Object</a:t>
            </a:r>
            <a:r>
              <a:rPr lang="en-US" sz="2400" dirty="0"/>
              <a:t> Notation result that can be used in an AJAX application.</a:t>
            </a:r>
          </a:p>
          <a:p>
            <a:pPr marL="342900" indent="-342900">
              <a:buFont typeface="Wingdings" panose="05000000000000000000" pitchFamily="2" charset="2"/>
              <a:buChar char="v"/>
            </a:pPr>
            <a:r>
              <a:rPr lang="en-US" sz="2400" dirty="0" err="1"/>
              <a:t>JavaScriptResult</a:t>
            </a:r>
            <a:r>
              <a:rPr lang="en-US" sz="2400" dirty="0"/>
              <a:t> – Represents a JavaScript script.</a:t>
            </a:r>
          </a:p>
          <a:p>
            <a:pPr marL="342900" indent="-342900">
              <a:buFont typeface="Wingdings" panose="05000000000000000000" pitchFamily="2" charset="2"/>
              <a:buChar char="v"/>
            </a:pPr>
            <a:r>
              <a:rPr lang="en-US" sz="2400" dirty="0" err="1"/>
              <a:t>ContentResult</a:t>
            </a:r>
            <a:r>
              <a:rPr lang="en-US" sz="2400" dirty="0"/>
              <a:t> – Represents a text result.</a:t>
            </a:r>
          </a:p>
          <a:p>
            <a:pPr marL="342900" indent="-342900">
              <a:buFont typeface="Wingdings" panose="05000000000000000000" pitchFamily="2" charset="2"/>
              <a:buChar char="v"/>
            </a:pPr>
            <a:r>
              <a:rPr lang="en-US" sz="2400" dirty="0" err="1"/>
              <a:t>FileContentResult</a:t>
            </a:r>
            <a:r>
              <a:rPr lang="en-US" sz="2400" dirty="0"/>
              <a:t> – Represents a downloadable file (with the binary content).</a:t>
            </a:r>
          </a:p>
          <a:p>
            <a:pPr marL="342900" indent="-342900">
              <a:buFont typeface="Wingdings" panose="05000000000000000000" pitchFamily="2" charset="2"/>
              <a:buChar char="v"/>
            </a:pPr>
            <a:r>
              <a:rPr lang="en-US" sz="2400" dirty="0" err="1"/>
              <a:t>FilePathResult</a:t>
            </a:r>
            <a:r>
              <a:rPr lang="en-US" sz="2400" dirty="0"/>
              <a:t> – Represents a downloadable file (with a path).</a:t>
            </a:r>
          </a:p>
          <a:p>
            <a:pPr marL="342900" indent="-342900">
              <a:buFont typeface="Wingdings" panose="05000000000000000000" pitchFamily="2" charset="2"/>
              <a:buChar char="v"/>
            </a:pPr>
            <a:r>
              <a:rPr lang="en-US" sz="2400" dirty="0" err="1"/>
              <a:t>FileStreamResult</a:t>
            </a:r>
            <a:r>
              <a:rPr lang="en-US" sz="2400" dirty="0"/>
              <a:t> – Represents a downloadable file (with a file stream).</a:t>
            </a:r>
          </a:p>
          <a:p>
            <a:pPr marL="171450" indent="-171450">
              <a:buFont typeface="Wingdings" panose="05000000000000000000" pitchFamily="2" charset="2"/>
              <a:buChar char="v"/>
            </a:pPr>
            <a:endParaRPr lang="en-US" dirty="0"/>
          </a:p>
        </p:txBody>
      </p:sp>
      <p:sp>
        <p:nvSpPr>
          <p:cNvPr id="4" name="object 2">
            <a:extLst>
              <a:ext uri="{FF2B5EF4-FFF2-40B4-BE49-F238E27FC236}">
                <a16:creationId xmlns:a16="http://schemas.microsoft.com/office/drawing/2014/main" id="{1D028A02-341B-4C88-93E8-FFCD56DD25BE}"/>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53E375E1-DEA2-4DD5-8F38-0BC3211AAF29}"/>
              </a:ext>
            </a:extLst>
          </p:cNvPr>
          <p:cNvSpPr>
            <a:spLocks noGrp="1"/>
          </p:cNvSpPr>
          <p:nvPr>
            <p:ph type="title"/>
          </p:nvPr>
        </p:nvSpPr>
        <p:spPr>
          <a:xfrm>
            <a:off x="0" y="18256"/>
            <a:ext cx="12192000" cy="916928"/>
          </a:xfrm>
        </p:spPr>
        <p:txBody>
          <a:bodyPr/>
          <a:lstStyle/>
          <a:p>
            <a:r>
              <a:rPr lang="en-US" dirty="0">
                <a:solidFill>
                  <a:schemeClr val="bg1"/>
                </a:solidFill>
              </a:rPr>
              <a:t> Return Types</a:t>
            </a:r>
          </a:p>
        </p:txBody>
      </p:sp>
    </p:spTree>
    <p:extLst>
      <p:ext uri="{BB962C8B-B14F-4D97-AF65-F5344CB8AC3E}">
        <p14:creationId xmlns:p14="http://schemas.microsoft.com/office/powerpoint/2010/main" val="198922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34297" y="2637742"/>
            <a:ext cx="10901082" cy="1021147"/>
          </a:xfrm>
        </p:spPr>
        <p:txBody>
          <a:bodyPr>
            <a:normAutofit/>
          </a:bodyPr>
          <a:lstStyle/>
          <a:p>
            <a:r>
              <a:rPr lang="en-US" dirty="0">
                <a:latin typeface="Arrus-Black" panose="02020500000000000000" pitchFamily="18" charset="0"/>
                <a:ea typeface="Arrus-Black" panose="02020500000000000000" pitchFamily="18" charset="0"/>
                <a:cs typeface="Arrus-Black" panose="02020500000000000000" pitchFamily="18" charset="0"/>
              </a:rPr>
              <a:t>Routing</a:t>
            </a:r>
          </a:p>
        </p:txBody>
      </p:sp>
    </p:spTree>
    <p:extLst>
      <p:ext uri="{BB962C8B-B14F-4D97-AF65-F5344CB8AC3E}">
        <p14:creationId xmlns:p14="http://schemas.microsoft.com/office/powerpoint/2010/main" val="35179791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190502" y="1414360"/>
            <a:ext cx="5839691" cy="5082886"/>
          </a:xfrm>
        </p:spPr>
        <p:txBody>
          <a:bodyPr>
            <a:normAutofit/>
          </a:bodyPr>
          <a:lstStyle/>
          <a:p>
            <a:pPr marL="457200" indent="-457200">
              <a:buFont typeface="Wingdings" panose="05000000000000000000" pitchFamily="2" charset="2"/>
              <a:buChar char="v"/>
            </a:pPr>
            <a:r>
              <a:rPr lang="en-US" sz="2800" dirty="0"/>
              <a:t>It maps the incoming requests to the Controller Action</a:t>
            </a:r>
          </a:p>
          <a:p>
            <a:pPr marL="457200" indent="-457200">
              <a:buFont typeface="Wingdings" panose="05000000000000000000" pitchFamily="2" charset="2"/>
              <a:buChar char="v"/>
            </a:pPr>
            <a:r>
              <a:rPr lang="en-US" sz="2800" dirty="0"/>
              <a:t>Generate an outgoing URLs that correspond to Controller actions.</a:t>
            </a:r>
          </a:p>
          <a:p>
            <a:endParaRPr lang="en-US" sz="2800" dirty="0"/>
          </a:p>
        </p:txBody>
      </p:sp>
      <p:sp>
        <p:nvSpPr>
          <p:cNvPr id="5" name="object 2">
            <a:extLst>
              <a:ext uri="{FF2B5EF4-FFF2-40B4-BE49-F238E27FC236}">
                <a16:creationId xmlns:a16="http://schemas.microsoft.com/office/drawing/2014/main" id="{986DAA44-3388-4776-8C68-951326DCC6EF}"/>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9038A8EA-2857-48E6-AF26-6AAD6C187F47}"/>
              </a:ext>
            </a:extLst>
          </p:cNvPr>
          <p:cNvSpPr>
            <a:spLocks noGrp="1"/>
          </p:cNvSpPr>
          <p:nvPr>
            <p:ph type="title"/>
          </p:nvPr>
        </p:nvSpPr>
        <p:spPr>
          <a:xfrm>
            <a:off x="0" y="0"/>
            <a:ext cx="12192000" cy="935183"/>
          </a:xfrm>
        </p:spPr>
        <p:txBody>
          <a:bodyPr>
            <a:normAutofit fontScale="90000"/>
          </a:bodyPr>
          <a:lstStyle/>
          <a:p>
            <a:br>
              <a:rPr lang="en-US" b="1" dirty="0">
                <a:solidFill>
                  <a:schemeClr val="bg1"/>
                </a:solidFill>
              </a:rPr>
            </a:br>
            <a:r>
              <a:rPr lang="en-US" b="1" dirty="0">
                <a:solidFill>
                  <a:schemeClr val="bg1"/>
                </a:solidFill>
              </a:rPr>
              <a:t> What is Routing</a:t>
            </a:r>
            <a:br>
              <a:rPr lang="en-US" b="1" dirty="0">
                <a:solidFill>
                  <a:schemeClr val="bg1"/>
                </a:solidFill>
              </a:rPr>
            </a:br>
            <a:endParaRPr lang="en-US" dirty="0">
              <a:solidFill>
                <a:schemeClr val="bg1"/>
              </a:solidFill>
            </a:endParaRPr>
          </a:p>
        </p:txBody>
      </p:sp>
      <p:pic>
        <p:nvPicPr>
          <p:cNvPr id="8" name="Picture 7">
            <a:extLst>
              <a:ext uri="{FF2B5EF4-FFF2-40B4-BE49-F238E27FC236}">
                <a16:creationId xmlns:a16="http://schemas.microsoft.com/office/drawing/2014/main" id="{C026C061-1DE2-445F-8C8A-2530B79A8C2A}"/>
              </a:ext>
            </a:extLst>
          </p:cNvPr>
          <p:cNvPicPr>
            <a:picLocks noChangeAspect="1"/>
          </p:cNvPicPr>
          <p:nvPr/>
        </p:nvPicPr>
        <p:blipFill>
          <a:blip r:embed="rId3"/>
          <a:stretch>
            <a:fillRect/>
          </a:stretch>
        </p:blipFill>
        <p:spPr>
          <a:xfrm>
            <a:off x="6840187" y="1560356"/>
            <a:ext cx="5095504" cy="4260273"/>
          </a:xfrm>
          <a:prstGeom prst="rect">
            <a:avLst/>
          </a:prstGeom>
        </p:spPr>
      </p:pic>
    </p:spTree>
    <p:extLst>
      <p:ext uri="{BB962C8B-B14F-4D97-AF65-F5344CB8AC3E}">
        <p14:creationId xmlns:p14="http://schemas.microsoft.com/office/powerpoint/2010/main" val="18575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619991" y="1469291"/>
            <a:ext cx="5733308" cy="4351338"/>
          </a:xfrm>
        </p:spPr>
        <p:txBody>
          <a:bodyPr>
            <a:normAutofit/>
          </a:bodyPr>
          <a:lstStyle/>
          <a:p>
            <a:pPr marL="171450" indent="-171450">
              <a:buFont typeface="Wingdings" panose="05000000000000000000" pitchFamily="2" charset="2"/>
              <a:buChar char="v"/>
            </a:pPr>
            <a:r>
              <a:rPr lang="en-US" sz="2000" dirty="0"/>
              <a:t>It Parses the URL.</a:t>
            </a:r>
          </a:p>
          <a:p>
            <a:pPr marL="171450" indent="-171450">
              <a:buFont typeface="Wingdings" panose="05000000000000000000" pitchFamily="2" charset="2"/>
              <a:buChar char="v"/>
            </a:pPr>
            <a:r>
              <a:rPr lang="en-US" sz="2000" dirty="0"/>
              <a:t>Searches for the Matching Route  in the  </a:t>
            </a:r>
            <a:r>
              <a:rPr lang="en-US" sz="2000" dirty="0" err="1"/>
              <a:t>RouteCollection</a:t>
            </a:r>
            <a:r>
              <a:rPr lang="en-US" sz="2000" dirty="0"/>
              <a:t>.</a:t>
            </a:r>
          </a:p>
          <a:p>
            <a:pPr marL="171450" indent="-171450">
              <a:buFont typeface="Wingdings" panose="05000000000000000000" pitchFamily="2" charset="2"/>
              <a:buChar char="v"/>
            </a:pPr>
            <a:r>
              <a:rPr lang="en-US" sz="2000" dirty="0"/>
              <a:t>If the Route found then it passes the control to </a:t>
            </a:r>
            <a:r>
              <a:rPr lang="en-US" sz="2000" dirty="0" err="1"/>
              <a:t>RouteHandler</a:t>
            </a:r>
            <a:r>
              <a:rPr lang="en-US" sz="2000" dirty="0"/>
              <a:t>.</a:t>
            </a:r>
          </a:p>
          <a:p>
            <a:pPr marL="171450" indent="-171450">
              <a:buFont typeface="Wingdings" panose="05000000000000000000" pitchFamily="2" charset="2"/>
              <a:buChar char="v"/>
            </a:pPr>
            <a:r>
              <a:rPr lang="en-US" sz="2000" dirty="0"/>
              <a:t>If Route not found, it gives up and invokes the next Middleware.</a:t>
            </a:r>
          </a:p>
          <a:p>
            <a:endParaRPr lang="en-US" dirty="0"/>
          </a:p>
        </p:txBody>
      </p:sp>
      <p:sp>
        <p:nvSpPr>
          <p:cNvPr id="5" name="object 2">
            <a:extLst>
              <a:ext uri="{FF2B5EF4-FFF2-40B4-BE49-F238E27FC236}">
                <a16:creationId xmlns:a16="http://schemas.microsoft.com/office/drawing/2014/main" id="{E67C0E05-870E-4B6F-8995-1F65B144033A}"/>
              </a:ext>
            </a:extLst>
          </p:cNvPr>
          <p:cNvSpPr txBox="1">
            <a:spLocks/>
          </p:cNvSpPr>
          <p:nvPr/>
        </p:nvSpPr>
        <p:spPr>
          <a:xfrm>
            <a:off x="-17319"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6">
            <a:extLst>
              <a:ext uri="{FF2B5EF4-FFF2-40B4-BE49-F238E27FC236}">
                <a16:creationId xmlns:a16="http://schemas.microsoft.com/office/drawing/2014/main" id="{4D404289-E8CF-4266-B560-93BE02458B72}"/>
              </a:ext>
            </a:extLst>
          </p:cNvPr>
          <p:cNvSpPr>
            <a:spLocks noGrp="1"/>
          </p:cNvSpPr>
          <p:nvPr>
            <p:ph type="title"/>
          </p:nvPr>
        </p:nvSpPr>
        <p:spPr>
          <a:xfrm>
            <a:off x="-17320" y="0"/>
            <a:ext cx="12209319" cy="935183"/>
          </a:xfrm>
        </p:spPr>
        <p:txBody>
          <a:bodyPr>
            <a:normAutofit fontScale="90000"/>
          </a:bodyPr>
          <a:lstStyle/>
          <a:p>
            <a:br>
              <a:rPr lang="en-US" b="1" dirty="0">
                <a:solidFill>
                  <a:schemeClr val="bg1"/>
                </a:solidFill>
              </a:rPr>
            </a:br>
            <a:br>
              <a:rPr lang="en-US" b="1" dirty="0">
                <a:solidFill>
                  <a:schemeClr val="bg1"/>
                </a:solidFill>
              </a:rPr>
            </a:br>
            <a:r>
              <a:rPr lang="en-US" b="1" dirty="0">
                <a:solidFill>
                  <a:schemeClr val="bg1"/>
                </a:solidFill>
              </a:rPr>
              <a:t> How Routing Works</a:t>
            </a:r>
            <a:br>
              <a:rPr lang="en-US" b="1" dirty="0">
                <a:solidFill>
                  <a:schemeClr val="bg1"/>
                </a:solidFill>
              </a:rPr>
            </a:br>
            <a:br>
              <a:rPr lang="en-US" b="1" dirty="0">
                <a:solidFill>
                  <a:schemeClr val="bg1"/>
                </a:solidFill>
              </a:rPr>
            </a:br>
            <a:endParaRPr lang="en-US" dirty="0">
              <a:solidFill>
                <a:schemeClr val="bg1"/>
              </a:solidFill>
            </a:endParaRPr>
          </a:p>
        </p:txBody>
      </p:sp>
      <p:pic>
        <p:nvPicPr>
          <p:cNvPr id="8" name="Picture 7">
            <a:extLst>
              <a:ext uri="{FF2B5EF4-FFF2-40B4-BE49-F238E27FC236}">
                <a16:creationId xmlns:a16="http://schemas.microsoft.com/office/drawing/2014/main" id="{BFE1B462-4C35-494C-BCAC-5F05DCB5B056}"/>
              </a:ext>
            </a:extLst>
          </p:cNvPr>
          <p:cNvPicPr>
            <a:picLocks noChangeAspect="1"/>
          </p:cNvPicPr>
          <p:nvPr/>
        </p:nvPicPr>
        <p:blipFill>
          <a:blip r:embed="rId3"/>
          <a:stretch>
            <a:fillRect/>
          </a:stretch>
        </p:blipFill>
        <p:spPr>
          <a:xfrm>
            <a:off x="6096000" y="1244660"/>
            <a:ext cx="5947062" cy="5299364"/>
          </a:xfrm>
          <a:prstGeom prst="rect">
            <a:avLst/>
          </a:prstGeom>
        </p:spPr>
      </p:pic>
    </p:spTree>
    <p:extLst>
      <p:ext uri="{BB962C8B-B14F-4D97-AF65-F5344CB8AC3E}">
        <p14:creationId xmlns:p14="http://schemas.microsoft.com/office/powerpoint/2010/main" val="120171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1021773" y="1544278"/>
            <a:ext cx="9119754" cy="4351338"/>
          </a:xfrm>
        </p:spPr>
        <p:txBody>
          <a:bodyPr>
            <a:normAutofit/>
          </a:bodyPr>
          <a:lstStyle/>
          <a:p>
            <a:r>
              <a:rPr lang="en-US" sz="2400" dirty="0"/>
              <a:t>There are two different ways to set up routes:</a:t>
            </a:r>
          </a:p>
          <a:p>
            <a:pPr lvl="1">
              <a:buFont typeface="Wingdings" panose="05000000000000000000" pitchFamily="2" charset="2"/>
              <a:buChar char="v"/>
            </a:pPr>
            <a:r>
              <a:rPr lang="en-US" sz="2400" dirty="0"/>
              <a:t>Convention-based routing</a:t>
            </a:r>
          </a:p>
          <a:p>
            <a:pPr lvl="1">
              <a:buFont typeface="Wingdings" panose="05000000000000000000" pitchFamily="2" charset="2"/>
              <a:buChar char="v"/>
            </a:pPr>
            <a:r>
              <a:rPr lang="en-US" sz="2400" dirty="0"/>
              <a:t>Attribute routing</a:t>
            </a:r>
          </a:p>
          <a:p>
            <a:endParaRPr lang="en-US" dirty="0"/>
          </a:p>
          <a:p>
            <a:endParaRPr lang="en-US" dirty="0"/>
          </a:p>
        </p:txBody>
      </p:sp>
      <p:sp>
        <p:nvSpPr>
          <p:cNvPr id="4" name="object 2">
            <a:extLst>
              <a:ext uri="{FF2B5EF4-FFF2-40B4-BE49-F238E27FC236}">
                <a16:creationId xmlns:a16="http://schemas.microsoft.com/office/drawing/2014/main" id="{08CBF718-F77B-427D-93E9-E232E2B1B482}"/>
              </a:ext>
            </a:extLst>
          </p:cNvPr>
          <p:cNvSpPr txBox="1">
            <a:spLocks/>
          </p:cNvSpPr>
          <p:nvPr/>
        </p:nvSpPr>
        <p:spPr>
          <a:xfrm>
            <a:off x="-17319"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0DA9FF5C-E217-4EDD-B19D-DE2994BB489F}"/>
              </a:ext>
            </a:extLst>
          </p:cNvPr>
          <p:cNvSpPr>
            <a:spLocks noGrp="1"/>
          </p:cNvSpPr>
          <p:nvPr>
            <p:ph type="title"/>
          </p:nvPr>
        </p:nvSpPr>
        <p:spPr>
          <a:xfrm>
            <a:off x="-17320" y="0"/>
            <a:ext cx="12209319" cy="935183"/>
          </a:xfrm>
        </p:spPr>
        <p:txBody>
          <a:bodyPr>
            <a:normAutofit fontScale="90000"/>
          </a:bodyPr>
          <a:lstStyle/>
          <a:p>
            <a:br>
              <a:rPr lang="en-US" b="1" dirty="0">
                <a:solidFill>
                  <a:schemeClr val="bg1"/>
                </a:solidFill>
              </a:rPr>
            </a:br>
            <a:br>
              <a:rPr lang="en-US" b="1" dirty="0">
                <a:solidFill>
                  <a:schemeClr val="bg1"/>
                </a:solidFill>
              </a:rPr>
            </a:br>
            <a:r>
              <a:rPr lang="en-US" b="1" dirty="0">
                <a:solidFill>
                  <a:schemeClr val="bg1"/>
                </a:solidFill>
              </a:rPr>
              <a:t> How to Set up Routes</a:t>
            </a:r>
            <a:br>
              <a:rPr lang="en-US" b="1" dirty="0">
                <a:solidFill>
                  <a:schemeClr val="bg1"/>
                </a:solidFill>
              </a:rPr>
            </a:b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33538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321623" y="1594261"/>
            <a:ext cx="6007926" cy="4534405"/>
          </a:xfrm>
        </p:spPr>
        <p:txBody>
          <a:bodyPr>
            <a:noAutofit/>
          </a:bodyPr>
          <a:lstStyle/>
          <a:p>
            <a:pPr marL="342900" indent="-342900">
              <a:buFont typeface="Wingdings" panose="05000000000000000000" pitchFamily="2" charset="2"/>
              <a:buChar char="v"/>
            </a:pPr>
            <a:r>
              <a:rPr lang="en-US" sz="2000" dirty="0"/>
              <a:t>The Convention based Routes are configured in the </a:t>
            </a:r>
            <a:r>
              <a:rPr lang="en-US" sz="2000" dirty="0">
                <a:solidFill>
                  <a:srgbClr val="FF0000"/>
                </a:solidFill>
              </a:rPr>
              <a:t>Configure method </a:t>
            </a:r>
            <a:r>
              <a:rPr lang="en-US" sz="2000" dirty="0"/>
              <a:t>of the Startup class..</a:t>
            </a:r>
          </a:p>
          <a:p>
            <a:pPr marL="342900" indent="-342900">
              <a:buFont typeface="Wingdings" panose="05000000000000000000" pitchFamily="2" charset="2"/>
              <a:buChar char="v"/>
            </a:pPr>
            <a:r>
              <a:rPr lang="en-US" sz="2000" dirty="0"/>
              <a:t>The Routing in is handled by the Router Middleware:  </a:t>
            </a:r>
          </a:p>
          <a:p>
            <a:pPr lvl="1"/>
            <a:r>
              <a:rPr lang="en-US" sz="2000" dirty="0"/>
              <a:t>     </a:t>
            </a:r>
            <a:r>
              <a:rPr lang="en-US" sz="2000" dirty="0" err="1"/>
              <a:t>app.UseMVC</a:t>
            </a:r>
            <a:r>
              <a:rPr lang="en-US" sz="2000" dirty="0"/>
              <a:t> </a:t>
            </a:r>
          </a:p>
          <a:p>
            <a:pPr lvl="1"/>
            <a:r>
              <a:rPr lang="en-US" sz="2000" dirty="0"/>
              <a:t>     </a:t>
            </a:r>
            <a:r>
              <a:rPr lang="en-US" sz="2000" dirty="0" err="1"/>
              <a:t>app.UseMvcWithDefaultRoute</a:t>
            </a:r>
            <a:r>
              <a:rPr lang="en-US" sz="2000" dirty="0"/>
              <a:t>.</a:t>
            </a:r>
          </a:p>
          <a:p>
            <a:pPr marL="342900" indent="-342900">
              <a:buFont typeface="Wingdings" panose="05000000000000000000" pitchFamily="2" charset="2"/>
              <a:buChar char="v"/>
            </a:pPr>
            <a:r>
              <a:rPr lang="en-US" sz="2000" dirty="0"/>
              <a:t>The </a:t>
            </a:r>
            <a:r>
              <a:rPr lang="en-US" sz="2000" dirty="0" err="1"/>
              <a:t>app.UseMvc</a:t>
            </a:r>
            <a:r>
              <a:rPr lang="en-US" sz="2000" dirty="0"/>
              <a:t> method gets an instance of the </a:t>
            </a:r>
            <a:r>
              <a:rPr lang="en-US" sz="2000" b="1" u="sng" dirty="0" err="1">
                <a:hlinkClick r:id="rId2"/>
              </a:rPr>
              <a:t>RouteBuilder</a:t>
            </a:r>
            <a:r>
              <a:rPr lang="en-US" sz="2000" dirty="0"/>
              <a:t>  class  </a:t>
            </a:r>
          </a:p>
          <a:p>
            <a:pPr marL="342900" indent="-342900">
              <a:buFont typeface="Wingdings" panose="05000000000000000000" pitchFamily="2" charset="2"/>
              <a:buChar char="v"/>
            </a:pPr>
            <a:r>
              <a:rPr lang="en-US" sz="2000" dirty="0"/>
              <a:t>The </a:t>
            </a:r>
            <a:r>
              <a:rPr lang="en-US" sz="2000" dirty="0" err="1"/>
              <a:t>RouteBuilder</a:t>
            </a:r>
            <a:r>
              <a:rPr lang="en-US" sz="2000" dirty="0"/>
              <a:t> has an extension method </a:t>
            </a:r>
            <a:r>
              <a:rPr lang="en-US" sz="2000" b="1" u="sng" dirty="0" err="1">
                <a:hlinkClick r:id="rId3"/>
              </a:rPr>
              <a:t>MapRoute</a:t>
            </a:r>
            <a:r>
              <a:rPr lang="en-US" sz="2000" dirty="0"/>
              <a:t> which allows  to add Route to the Routes Collection as shown on diagram.</a:t>
            </a:r>
          </a:p>
        </p:txBody>
      </p:sp>
      <p:pic>
        <p:nvPicPr>
          <p:cNvPr id="5" name="Picture 4">
            <a:extLst>
              <a:ext uri="{FF2B5EF4-FFF2-40B4-BE49-F238E27FC236}">
                <a16:creationId xmlns:a16="http://schemas.microsoft.com/office/drawing/2014/main" id="{6A0D068D-F3C5-41DD-B802-28561633E4CD}"/>
              </a:ext>
            </a:extLst>
          </p:cNvPr>
          <p:cNvPicPr>
            <a:picLocks noChangeAspect="1"/>
          </p:cNvPicPr>
          <p:nvPr/>
        </p:nvPicPr>
        <p:blipFill>
          <a:blip r:embed="rId4"/>
          <a:stretch>
            <a:fillRect/>
          </a:stretch>
        </p:blipFill>
        <p:spPr>
          <a:xfrm>
            <a:off x="6507802" y="1610590"/>
            <a:ext cx="5362575" cy="2633845"/>
          </a:xfrm>
          <a:prstGeom prst="rect">
            <a:avLst/>
          </a:prstGeom>
        </p:spPr>
      </p:pic>
      <p:sp>
        <p:nvSpPr>
          <p:cNvPr id="6" name="Content Placeholder 2">
            <a:extLst>
              <a:ext uri="{FF2B5EF4-FFF2-40B4-BE49-F238E27FC236}">
                <a16:creationId xmlns:a16="http://schemas.microsoft.com/office/drawing/2014/main" id="{57AEFE3B-1109-4BE8-A307-DFF369744D50}"/>
              </a:ext>
            </a:extLst>
          </p:cNvPr>
          <p:cNvSpPr txBox="1">
            <a:spLocks/>
          </p:cNvSpPr>
          <p:nvPr/>
        </p:nvSpPr>
        <p:spPr>
          <a:xfrm>
            <a:off x="6507801" y="4402785"/>
            <a:ext cx="5362575" cy="1725881"/>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1200"/>
              </a:spcAft>
              <a:buClr>
                <a:schemeClr val="tx1"/>
              </a:buClr>
              <a:buSzPct val="25000"/>
              <a:buFont typeface="Segoe UI" panose="020B0502040204020203" pitchFamily="34" charset="0"/>
              <a:buChar char=" "/>
              <a:tabLst/>
              <a:defRPr sz="1200" kern="1200" spc="0" baseline="0">
                <a:gradFill>
                  <a:gsLst>
                    <a:gs pos="1250">
                      <a:schemeClr val="tx1"/>
                    </a:gs>
                    <a:gs pos="100000">
                      <a:schemeClr val="tx1"/>
                    </a:gs>
                  </a:gsLst>
                  <a:lin ang="5400000" scaled="0"/>
                </a:gradFill>
                <a:latin typeface="+mj-lt"/>
                <a:ea typeface="+mn-ea"/>
                <a:cs typeface="+mn-cs"/>
              </a:defRPr>
            </a:lvl1pPr>
            <a:lvl2pPr marL="401638" marR="0" indent="7938" algn="l" defTabSz="914367" rtl="0" eaLnBrk="1" fontAlgn="auto" latinLnBrk="0" hangingPunct="1">
              <a:lnSpc>
                <a:spcPct val="90000"/>
              </a:lnSpc>
              <a:spcBef>
                <a:spcPts val="600"/>
              </a:spcBef>
              <a:spcAft>
                <a:spcPts val="1200"/>
              </a:spcAft>
              <a:buClr>
                <a:schemeClr val="tx1"/>
              </a:buClr>
              <a:buSzPct val="100000"/>
              <a:buFont typeface="Segoe UI" panose="020B0502040204020203" pitchFamily="34" charset="0"/>
              <a:buChar char=" "/>
              <a:tabLst/>
              <a:defRPr sz="1200" kern="1200" spc="0" baseline="0">
                <a:gradFill>
                  <a:gsLst>
                    <a:gs pos="1250">
                      <a:schemeClr val="tx1"/>
                    </a:gs>
                    <a:gs pos="100000">
                      <a:schemeClr val="tx1"/>
                    </a:gs>
                  </a:gsLst>
                  <a:lin ang="5400000" scaled="0"/>
                </a:gradFill>
                <a:latin typeface="+mn-lt"/>
                <a:ea typeface="+mn-ea"/>
                <a:cs typeface="+mn-cs"/>
              </a:defRPr>
            </a:lvl2pPr>
            <a:lvl3pPr marL="1143000" marR="0" indent="-228600" algn="l" defTabSz="914367" rtl="0" eaLnBrk="1" fontAlgn="auto" latinLnBrk="0" hangingPunct="1">
              <a:lnSpc>
                <a:spcPct val="90000"/>
              </a:lnSpc>
              <a:spcBef>
                <a:spcPct val="20000"/>
              </a:spcBef>
              <a:spcAft>
                <a:spcPts val="0"/>
              </a:spcAft>
              <a:buClr>
                <a:schemeClr val="tx1"/>
              </a:buClr>
              <a:buSzPct val="100000"/>
              <a:buFont typeface="Segoe UI" panose="020B0502040204020203" pitchFamily="34" charset="0"/>
              <a:buChar char=" "/>
              <a:tabLst/>
              <a:defRPr sz="2353" kern="1200" spc="0" baseline="0">
                <a:gradFill>
                  <a:gsLst>
                    <a:gs pos="1250">
                      <a:schemeClr val="tx1"/>
                    </a:gs>
                    <a:gs pos="100000">
                      <a:schemeClr val="tx1"/>
                    </a:gs>
                  </a:gsLst>
                  <a:lin ang="5400000" scaled="0"/>
                </a:gradFill>
                <a:latin typeface="+mn-lt"/>
                <a:ea typeface="+mn-ea"/>
                <a:cs typeface="+mn-cs"/>
              </a:defRPr>
            </a:lvl3pPr>
            <a:lvl4pPr marL="1600200" marR="0" indent="-228600" algn="l" defTabSz="914367" rtl="0" eaLnBrk="1" fontAlgn="auto" latinLnBrk="0" hangingPunct="1">
              <a:lnSpc>
                <a:spcPct val="90000"/>
              </a:lnSpc>
              <a:spcBef>
                <a:spcPct val="20000"/>
              </a:spcBef>
              <a:spcAft>
                <a:spcPts val="0"/>
              </a:spcAft>
              <a:buClr>
                <a:schemeClr val="tx1"/>
              </a:buClr>
              <a:buSzPct val="100000"/>
              <a:buFont typeface="Segoe UI" panose="020B0502040204020203" pitchFamily="34" charset="0"/>
              <a:buChar char=" "/>
              <a:tabLst/>
              <a:defRPr sz="1961" kern="1200" spc="0" baseline="0">
                <a:gradFill>
                  <a:gsLst>
                    <a:gs pos="1250">
                      <a:schemeClr val="tx1"/>
                    </a:gs>
                    <a:gs pos="100000">
                      <a:schemeClr val="tx1"/>
                    </a:gs>
                  </a:gsLst>
                  <a:lin ang="5400000" scaled="0"/>
                </a:gradFill>
                <a:latin typeface="+mn-lt"/>
                <a:ea typeface="+mn-ea"/>
                <a:cs typeface="+mn-cs"/>
              </a:defRPr>
            </a:lvl4pPr>
            <a:lvl5pPr marL="2057400" marR="0" indent="-228600" algn="l" defTabSz="914367" rtl="0" eaLnBrk="1" fontAlgn="auto" latinLnBrk="0" hangingPunct="1">
              <a:lnSpc>
                <a:spcPct val="90000"/>
              </a:lnSpc>
              <a:spcBef>
                <a:spcPct val="20000"/>
              </a:spcBef>
              <a:spcAft>
                <a:spcPts val="0"/>
              </a:spcAft>
              <a:buClr>
                <a:schemeClr val="tx1"/>
              </a:buClr>
              <a:buSzPct val="100000"/>
              <a:buFont typeface="Segoe UI" panose="020B0502040204020203" pitchFamily="34" charset="0"/>
              <a:buChar char=" "/>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t>In the above example, the </a:t>
            </a:r>
            <a:r>
              <a:rPr lang="en-US" sz="2000" dirty="0" err="1">
                <a:solidFill>
                  <a:srgbClr val="FF0000"/>
                </a:solidFill>
              </a:rPr>
              <a:t>MapRoute</a:t>
            </a:r>
            <a:r>
              <a:rPr lang="en-US" sz="2000" dirty="0">
                <a:solidFill>
                  <a:srgbClr val="FF0000"/>
                </a:solidFill>
              </a:rPr>
              <a:t> </a:t>
            </a:r>
            <a:r>
              <a:rPr lang="en-US" sz="2000" dirty="0"/>
              <a:t>creates a single route, which is named as </a:t>
            </a:r>
            <a:r>
              <a:rPr lang="en-US" sz="2000" dirty="0">
                <a:solidFill>
                  <a:srgbClr val="FF0000"/>
                </a:solidFill>
              </a:rPr>
              <a:t>default</a:t>
            </a:r>
            <a:r>
              <a:rPr lang="en-US" sz="2000" dirty="0"/>
              <a:t> and the URL Pattern of the route is {</a:t>
            </a:r>
            <a:r>
              <a:rPr lang="en-US" sz="2000" dirty="0">
                <a:solidFill>
                  <a:srgbClr val="FF0000"/>
                </a:solidFill>
              </a:rPr>
              <a:t>controller=Home}/{action=Index}/{id?}</a:t>
            </a:r>
          </a:p>
        </p:txBody>
      </p:sp>
      <p:sp>
        <p:nvSpPr>
          <p:cNvPr id="7" name="object 2">
            <a:extLst>
              <a:ext uri="{FF2B5EF4-FFF2-40B4-BE49-F238E27FC236}">
                <a16:creationId xmlns:a16="http://schemas.microsoft.com/office/drawing/2014/main" id="{95705130-987C-4588-96DD-143043E92EF7}"/>
              </a:ext>
            </a:extLst>
          </p:cNvPr>
          <p:cNvSpPr txBox="1">
            <a:spLocks/>
          </p:cNvSpPr>
          <p:nvPr/>
        </p:nvSpPr>
        <p:spPr>
          <a:xfrm>
            <a:off x="0" y="-26326"/>
            <a:ext cx="12209319" cy="935183"/>
          </a:xfrm>
          <a:prstGeom prst="rect">
            <a:avLst/>
          </a:prstGeom>
          <a:blipFill>
            <a:blip r:embed="rId5"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8" name="Title 7">
            <a:extLst>
              <a:ext uri="{FF2B5EF4-FFF2-40B4-BE49-F238E27FC236}">
                <a16:creationId xmlns:a16="http://schemas.microsoft.com/office/drawing/2014/main" id="{E57BB52E-402C-4E46-9E92-DDA3E7E655FB}"/>
              </a:ext>
            </a:extLst>
          </p:cNvPr>
          <p:cNvSpPr>
            <a:spLocks noGrp="1"/>
          </p:cNvSpPr>
          <p:nvPr>
            <p:ph type="title"/>
          </p:nvPr>
        </p:nvSpPr>
        <p:spPr>
          <a:xfrm>
            <a:off x="0" y="-26326"/>
            <a:ext cx="12192000" cy="935183"/>
          </a:xfrm>
        </p:spPr>
        <p:txBody>
          <a:bodyPr/>
          <a:lstStyle/>
          <a:p>
            <a:r>
              <a:rPr lang="en-US" b="1" dirty="0">
                <a:solidFill>
                  <a:schemeClr val="bg1"/>
                </a:solidFill>
              </a:rPr>
              <a:t> Convention Based Routing</a:t>
            </a:r>
            <a:endParaRPr lang="en-US" dirty="0">
              <a:solidFill>
                <a:schemeClr val="bg1"/>
              </a:solidFill>
            </a:endParaRPr>
          </a:p>
        </p:txBody>
      </p:sp>
    </p:spTree>
    <p:extLst>
      <p:ext uri="{BB962C8B-B14F-4D97-AF65-F5344CB8AC3E}">
        <p14:creationId xmlns:p14="http://schemas.microsoft.com/office/powerpoint/2010/main" val="26480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356755" y="1288978"/>
            <a:ext cx="7135091" cy="5569022"/>
          </a:xfrm>
        </p:spPr>
        <p:txBody>
          <a:bodyPr>
            <a:normAutofit lnSpcReduction="10000"/>
          </a:bodyPr>
          <a:lstStyle/>
          <a:p>
            <a:pPr marL="171450" indent="-171450">
              <a:buFont typeface="Wingdings" panose="05000000000000000000" pitchFamily="2" charset="2"/>
              <a:buChar char="v"/>
            </a:pPr>
            <a:r>
              <a:rPr lang="en-US" sz="1600" dirty="0"/>
              <a:t>The Each route must contain a URL pattern. This Pattern is compared to an incoming URL. If the pattern matches the URL, then it is used by the routing system to process that URL.</a:t>
            </a:r>
          </a:p>
          <a:p>
            <a:pPr marL="171450" indent="-171450">
              <a:buFont typeface="Wingdings" panose="05000000000000000000" pitchFamily="2" charset="2"/>
              <a:buChar char="v"/>
            </a:pPr>
            <a:r>
              <a:rPr lang="en-US" sz="1600" dirty="0"/>
              <a:t>Each URL Pattern consists of one or more “segments.”  The Segments are delimited by the forward slash character The Route Parameters are wrapped in curly braces for example {controller}, {action}.</a:t>
            </a:r>
          </a:p>
          <a:p>
            <a:pPr marL="171450" indent="-171450">
              <a:buFont typeface="Wingdings" panose="05000000000000000000" pitchFamily="2" charset="2"/>
              <a:buChar char="v"/>
            </a:pPr>
            <a:r>
              <a:rPr lang="en-US" sz="1600" dirty="0"/>
              <a:t>The Route Parameters can have default value like {controller=Home}, where Home is the default value for the controller. An equals = sign followed by a value after the Route Parameter name defines a default value for the parameter</a:t>
            </a:r>
          </a:p>
          <a:p>
            <a:pPr marL="171450" indent="-171450">
              <a:buFont typeface="Wingdings" panose="05000000000000000000" pitchFamily="2" charset="2"/>
              <a:buChar char="v"/>
            </a:pPr>
            <a:r>
              <a:rPr lang="en-US" sz="1600" dirty="0"/>
              <a:t>You can also have the Constant segments as shown in this route. admin/{controller=Home}/{action=Index}/{id?}. Here admin is a Constant and must present in the requested URL.</a:t>
            </a:r>
          </a:p>
          <a:p>
            <a:pPr marL="171450" indent="-171450">
              <a:buFont typeface="Wingdings" panose="05000000000000000000" pitchFamily="2" charset="2"/>
              <a:buChar char="v"/>
            </a:pPr>
            <a:r>
              <a:rPr lang="en-US" sz="1600" dirty="0"/>
              <a:t>The ? in {id ?} indicates that it is optional. A question mark ? after the route parameter name defines the parameter as optional</a:t>
            </a:r>
          </a:p>
          <a:p>
            <a:pPr marL="171450" indent="-171450">
              <a:buFont typeface="Wingdings" panose="05000000000000000000" pitchFamily="2" charset="2"/>
              <a:buChar char="v"/>
            </a:pPr>
            <a:r>
              <a:rPr lang="en-US" sz="1600" dirty="0"/>
              <a:t>The URL Pattern {controller=Home}/{action=Index}/{id?} Registers route where the first part of the URL is Controller, the second part is the action method to invoke on the controller. The third parameter is an additional data in the name of id.</a:t>
            </a:r>
            <a:br>
              <a:rPr lang="en-US" dirty="0"/>
            </a:br>
            <a:endParaRPr lang="en-US" dirty="0">
              <a:solidFill>
                <a:srgbClr val="FF0000"/>
              </a:solidFill>
            </a:endParaRPr>
          </a:p>
        </p:txBody>
      </p:sp>
      <p:pic>
        <p:nvPicPr>
          <p:cNvPr id="6" name="Picture 5">
            <a:extLst>
              <a:ext uri="{FF2B5EF4-FFF2-40B4-BE49-F238E27FC236}">
                <a16:creationId xmlns:a16="http://schemas.microsoft.com/office/drawing/2014/main" id="{6E604238-CBC0-49C8-8DA3-93CA77EAF745}"/>
              </a:ext>
            </a:extLst>
          </p:cNvPr>
          <p:cNvPicPr>
            <a:picLocks noChangeAspect="1"/>
          </p:cNvPicPr>
          <p:nvPr/>
        </p:nvPicPr>
        <p:blipFill>
          <a:blip r:embed="rId2"/>
          <a:stretch>
            <a:fillRect/>
          </a:stretch>
        </p:blipFill>
        <p:spPr>
          <a:xfrm>
            <a:off x="7730836" y="1325563"/>
            <a:ext cx="4277593" cy="2943225"/>
          </a:xfrm>
          <a:prstGeom prst="rect">
            <a:avLst/>
          </a:prstGeom>
        </p:spPr>
      </p:pic>
      <p:sp>
        <p:nvSpPr>
          <p:cNvPr id="5" name="object 2">
            <a:extLst>
              <a:ext uri="{FF2B5EF4-FFF2-40B4-BE49-F238E27FC236}">
                <a16:creationId xmlns:a16="http://schemas.microsoft.com/office/drawing/2014/main" id="{193AB333-D4CD-4F03-A86F-9E039DF2313D}"/>
              </a:ext>
            </a:extLst>
          </p:cNvPr>
          <p:cNvSpPr txBox="1">
            <a:spLocks/>
          </p:cNvSpPr>
          <p:nvPr/>
        </p:nvSpPr>
        <p:spPr>
          <a:xfrm>
            <a:off x="0" y="-102467"/>
            <a:ext cx="12209319" cy="935183"/>
          </a:xfrm>
          <a:prstGeom prst="rect">
            <a:avLst/>
          </a:prstGeom>
          <a:blipFill>
            <a:blip r:embed="rId3"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6">
            <a:extLst>
              <a:ext uri="{FF2B5EF4-FFF2-40B4-BE49-F238E27FC236}">
                <a16:creationId xmlns:a16="http://schemas.microsoft.com/office/drawing/2014/main" id="{8CB253C5-7584-4F2F-BFE0-2AEAD83AAB8A}"/>
              </a:ext>
            </a:extLst>
          </p:cNvPr>
          <p:cNvSpPr>
            <a:spLocks noGrp="1"/>
          </p:cNvSpPr>
          <p:nvPr>
            <p:ph type="title"/>
          </p:nvPr>
        </p:nvSpPr>
        <p:spPr>
          <a:xfrm>
            <a:off x="0" y="-102467"/>
            <a:ext cx="12192000" cy="935183"/>
          </a:xfrm>
        </p:spPr>
        <p:txBody>
          <a:bodyPr>
            <a:normAutofit fontScale="90000"/>
          </a:bodyPr>
          <a:lstStyle/>
          <a:p>
            <a:br>
              <a:rPr lang="en-US" b="1" dirty="0">
                <a:solidFill>
                  <a:schemeClr val="bg1"/>
                </a:solidFill>
              </a:rPr>
            </a:br>
            <a:r>
              <a:rPr lang="en-US" b="1" dirty="0">
                <a:solidFill>
                  <a:schemeClr val="bg1"/>
                </a:solidFill>
              </a:rPr>
              <a:t> URL Patterns</a:t>
            </a: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0289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197426" y="1163782"/>
            <a:ext cx="6930738" cy="4914900"/>
          </a:xfrm>
        </p:spPr>
        <p:txBody>
          <a:bodyPr>
            <a:normAutofit/>
          </a:bodyPr>
          <a:lstStyle/>
          <a:p>
            <a:pPr marL="171450" indent="-171450">
              <a:buFont typeface="Wingdings" panose="05000000000000000000" pitchFamily="2" charset="2"/>
              <a:buChar char="v"/>
            </a:pPr>
            <a:r>
              <a:rPr lang="en-US" sz="1600" dirty="0"/>
              <a:t>Each segment in the incoming URL is matched to the corresponding segment in the URL </a:t>
            </a:r>
            <a:r>
              <a:rPr lang="en-US" sz="1600" dirty="0" err="1"/>
              <a:t>Pattern.Each</a:t>
            </a:r>
            <a:r>
              <a:rPr lang="en-US" sz="1600" dirty="0"/>
              <a:t> URL Pattern.</a:t>
            </a:r>
          </a:p>
          <a:p>
            <a:pPr marL="171450" indent="-171450">
              <a:buFont typeface="Wingdings" panose="05000000000000000000" pitchFamily="2" charset="2"/>
              <a:buChar char="v"/>
            </a:pPr>
            <a:r>
              <a:rPr lang="en-US" sz="1600" dirty="0"/>
              <a:t>The Route </a:t>
            </a:r>
            <a:r>
              <a:rPr lang="en-US" sz="1600" dirty="0">
                <a:solidFill>
                  <a:srgbClr val="FF0000"/>
                </a:solidFill>
              </a:rPr>
              <a:t>{controller=Home}/{action=Index}/{id?}  </a:t>
            </a:r>
            <a:r>
              <a:rPr lang="en-US" sz="1600" dirty="0"/>
              <a:t>has three segments. The last one is optional.</a:t>
            </a:r>
          </a:p>
          <a:p>
            <a:pPr marL="171450" indent="-171450">
              <a:buFont typeface="Wingdings" panose="05000000000000000000" pitchFamily="2" charset="2"/>
              <a:buChar char="v"/>
            </a:pPr>
            <a:r>
              <a:rPr lang="en-US" sz="1600" dirty="0"/>
              <a:t>Consider the Example </a:t>
            </a:r>
            <a:r>
              <a:rPr lang="en-US" sz="1600" dirty="0">
                <a:solidFill>
                  <a:srgbClr val="FF0000"/>
                </a:solidFill>
              </a:rPr>
              <a:t>URL  www.example.com/product/list</a:t>
            </a:r>
            <a:r>
              <a:rPr lang="en-US" sz="1600" dirty="0"/>
              <a:t>. This URL has two segments. This URL Matches with the above pattern as the third segment in the URL Pattern is Optional.</a:t>
            </a:r>
          </a:p>
          <a:p>
            <a:pPr marL="171450" indent="-171450">
              <a:buFont typeface="Wingdings" panose="05000000000000000000" pitchFamily="2" charset="2"/>
              <a:buChar char="v"/>
            </a:pPr>
            <a:r>
              <a:rPr lang="en-US" sz="1600" dirty="0"/>
              <a:t>The  Routing engine will parse as </a:t>
            </a:r>
            <a:r>
              <a:rPr lang="en-US" sz="1600" dirty="0">
                <a:solidFill>
                  <a:srgbClr val="FF0000"/>
                </a:solidFill>
              </a:rPr>
              <a:t>{controller} = Product &amp; {action}= List</a:t>
            </a:r>
          </a:p>
          <a:p>
            <a:pPr marL="171450" indent="-171450">
              <a:buFont typeface="Wingdings" panose="05000000000000000000" pitchFamily="2" charset="2"/>
              <a:buChar char="v"/>
            </a:pPr>
            <a:r>
              <a:rPr lang="en-US" sz="1600" dirty="0"/>
              <a:t>The </a:t>
            </a:r>
            <a:r>
              <a:rPr lang="en-US" sz="1600" dirty="0">
                <a:solidFill>
                  <a:srgbClr val="FF0000"/>
                </a:solidFill>
              </a:rPr>
              <a:t>URL www.example.com/product </a:t>
            </a:r>
            <a:r>
              <a:rPr lang="en-US" sz="1600" dirty="0"/>
              <a:t>also matches with the above URL Pattern, although it has only one segment. This is because the action placeholder has a default value of the Index.  if there is no corresponding segments are in the URL and segment has a default value in the Pattern, then the default value is chosen by the Routing Engine.</a:t>
            </a:r>
            <a:br>
              <a:rPr lang="en-US" dirty="0"/>
            </a:br>
            <a:br>
              <a:rPr lang="en-US" dirty="0"/>
            </a:br>
            <a:endParaRPr lang="en-US" dirty="0">
              <a:solidFill>
                <a:srgbClr val="FF0000"/>
              </a:solidFill>
            </a:endParaRPr>
          </a:p>
        </p:txBody>
      </p:sp>
      <p:pic>
        <p:nvPicPr>
          <p:cNvPr id="7" name="Picture 6">
            <a:extLst>
              <a:ext uri="{FF2B5EF4-FFF2-40B4-BE49-F238E27FC236}">
                <a16:creationId xmlns:a16="http://schemas.microsoft.com/office/drawing/2014/main" id="{81A468D9-3C2E-4E69-857D-B35B02B8099F}"/>
              </a:ext>
            </a:extLst>
          </p:cNvPr>
          <p:cNvPicPr>
            <a:picLocks noChangeAspect="1"/>
          </p:cNvPicPr>
          <p:nvPr/>
        </p:nvPicPr>
        <p:blipFill>
          <a:blip r:embed="rId2"/>
          <a:stretch>
            <a:fillRect/>
          </a:stretch>
        </p:blipFill>
        <p:spPr>
          <a:xfrm>
            <a:off x="7335982" y="1742642"/>
            <a:ext cx="4357255" cy="3019425"/>
          </a:xfrm>
          <a:prstGeom prst="rect">
            <a:avLst/>
          </a:prstGeom>
        </p:spPr>
      </p:pic>
      <p:sp>
        <p:nvSpPr>
          <p:cNvPr id="5" name="object 2">
            <a:extLst>
              <a:ext uri="{FF2B5EF4-FFF2-40B4-BE49-F238E27FC236}">
                <a16:creationId xmlns:a16="http://schemas.microsoft.com/office/drawing/2014/main" id="{A9219705-0F60-4CCF-B16E-C56D6FD49CD4}"/>
              </a:ext>
            </a:extLst>
          </p:cNvPr>
          <p:cNvSpPr txBox="1">
            <a:spLocks/>
          </p:cNvSpPr>
          <p:nvPr/>
        </p:nvSpPr>
        <p:spPr>
          <a:xfrm>
            <a:off x="-17319" y="-49791"/>
            <a:ext cx="12209319" cy="935183"/>
          </a:xfrm>
          <a:prstGeom prst="rect">
            <a:avLst/>
          </a:prstGeom>
          <a:blipFill>
            <a:blip r:embed="rId3"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B67D3235-F9F4-4F08-8858-343CE7C69EF0}"/>
              </a:ext>
            </a:extLst>
          </p:cNvPr>
          <p:cNvSpPr>
            <a:spLocks noGrp="1"/>
          </p:cNvSpPr>
          <p:nvPr>
            <p:ph type="title"/>
          </p:nvPr>
        </p:nvSpPr>
        <p:spPr>
          <a:xfrm>
            <a:off x="-17319" y="-51667"/>
            <a:ext cx="12209318" cy="935183"/>
          </a:xfrm>
        </p:spPr>
        <p:txBody>
          <a:bodyPr>
            <a:normAutofit fontScale="90000"/>
          </a:bodyPr>
          <a:lstStyle/>
          <a:p>
            <a:br>
              <a:rPr lang="en-US" b="1" dirty="0">
                <a:solidFill>
                  <a:schemeClr val="bg1"/>
                </a:solidFill>
              </a:rPr>
            </a:br>
            <a:br>
              <a:rPr lang="en-US" b="1" dirty="0">
                <a:solidFill>
                  <a:schemeClr val="bg1"/>
                </a:solidFill>
              </a:rPr>
            </a:br>
            <a:r>
              <a:rPr lang="en-US" b="1" dirty="0">
                <a:solidFill>
                  <a:schemeClr val="bg1"/>
                </a:solidFill>
              </a:rPr>
              <a:t> URL Matching</a:t>
            </a: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853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34297" y="2637742"/>
            <a:ext cx="10901082" cy="1021147"/>
          </a:xfrm>
        </p:spPr>
        <p:txBody>
          <a:bodyPr>
            <a:normAutofit/>
          </a:bodyPr>
          <a:lstStyle/>
          <a:p>
            <a:r>
              <a:rPr lang="en-US" dirty="0"/>
              <a:t>Dependency Injection</a:t>
            </a:r>
            <a:endParaRPr lang="en-US" dirty="0">
              <a:latin typeface="Arrus-Black" panose="02020500000000000000" pitchFamily="18" charset="0"/>
              <a:ea typeface="Arrus-Black" panose="02020500000000000000" pitchFamily="18" charset="0"/>
              <a:cs typeface="Arrus-Black" panose="02020500000000000000" pitchFamily="18" charset="0"/>
            </a:endParaRPr>
          </a:p>
        </p:txBody>
      </p:sp>
    </p:spTree>
    <p:extLst>
      <p:ext uri="{BB962C8B-B14F-4D97-AF65-F5344CB8AC3E}">
        <p14:creationId xmlns:p14="http://schemas.microsoft.com/office/powerpoint/2010/main" val="2843536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481446" y="1378023"/>
            <a:ext cx="4953000" cy="4351338"/>
          </a:xfrm>
        </p:spPr>
        <p:txBody>
          <a:bodyPr>
            <a:normAutofit fontScale="85000" lnSpcReduction="10000"/>
          </a:bodyPr>
          <a:lstStyle/>
          <a:p>
            <a:pPr marL="171450" indent="-171450">
              <a:buFont typeface="Arial" panose="020B0604020202020204" pitchFamily="34" charset="0"/>
              <a:buChar char="•"/>
            </a:pPr>
            <a:r>
              <a:rPr lang="en-US" sz="1500" dirty="0"/>
              <a:t>Dependency Injection (DI) is an Object-Oriented Programming(OOP) design pattern that allows us to confirm loosely coupled implementation in the application.</a:t>
            </a:r>
          </a:p>
          <a:p>
            <a:pPr marL="171450" indent="-171450">
              <a:buFont typeface="Arial" panose="020B0604020202020204" pitchFamily="34" charset="0"/>
              <a:buChar char="•"/>
            </a:pP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Suppose we have two pretty simple classes namely as</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990000"/>
                </a:solidFill>
                <a:latin typeface="Consolas" panose="020B0609020204030204" pitchFamily="49" charset="0"/>
                <a:ea typeface="Calibri" panose="020F0502020204030204" pitchFamily="34" charset="0"/>
                <a:cs typeface="Courier New" panose="02070309020205020404" pitchFamily="49" charset="0"/>
              </a:rPr>
              <a:t>Human</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 and</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MobilePhone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p>
          <a:p>
            <a:pPr marL="171450" indent="-171450">
              <a:buFont typeface="Arial" panose="020B0604020202020204" pitchFamily="34" charset="0"/>
              <a:buChar char="•"/>
            </a:pP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MobilePhone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 has just</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CallFunction</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and</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InternetBrowse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functionality.</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p>
          <a:p>
            <a:pPr marL="171450" indent="-171450">
              <a:buFont typeface="Arial" panose="020B0604020202020204" pitchFamily="34" charset="0"/>
              <a:buChar char="•"/>
            </a:pPr>
            <a:r>
              <a:rPr lang="en-US" altLang="en-US" sz="1500" dirty="0">
                <a:solidFill>
                  <a:srgbClr val="990000"/>
                </a:solidFill>
                <a:latin typeface="Consolas" panose="020B0609020204030204" pitchFamily="49" charset="0"/>
                <a:ea typeface="Calibri" panose="020F0502020204030204" pitchFamily="34" charset="0"/>
                <a:cs typeface="Courier New" panose="02070309020205020404" pitchFamily="49" charset="0"/>
              </a:rPr>
              <a:t>Human</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 uses</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MobilePhone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 functionality by creating new objects of class</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err="1">
                <a:solidFill>
                  <a:srgbClr val="990000"/>
                </a:solidFill>
                <a:latin typeface="Consolas" panose="020B0609020204030204" pitchFamily="49" charset="0"/>
                <a:ea typeface="Calibri" panose="020F0502020204030204" pitchFamily="34" charset="0"/>
                <a:cs typeface="Courier New" panose="02070309020205020404" pitchFamily="49" charset="0"/>
              </a:rPr>
              <a:t>MobilePhone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inside</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990000"/>
                </a:solidFill>
                <a:latin typeface="Consolas" panose="020B0609020204030204" pitchFamily="49" charset="0"/>
                <a:ea typeface="Calibri" panose="020F0502020204030204" pitchFamily="34" charset="0"/>
                <a:cs typeface="Courier New" panose="02070309020205020404" pitchFamily="49" charset="0"/>
              </a:rPr>
              <a:t>Human</a:t>
            </a:r>
            <a:r>
              <a:rPr lang="en-US" altLang="en-US" sz="1500" dirty="0">
                <a:solidFill>
                  <a:srgbClr val="111111"/>
                </a:solidFill>
                <a:latin typeface="Calibri" panose="020F0502020204030204" pitchFamily="34" charset="0"/>
                <a:ea typeface="Calibri" panose="020F0502020204030204" pitchFamily="34" charset="0"/>
                <a:cs typeface="Segoe UI" panose="020B0502040204020203" pitchFamily="34" charset="0"/>
              </a:rPr>
              <a:t> </a:t>
            </a:r>
            <a:r>
              <a:rPr lang="en-US" altLang="en-US" sz="1500" dirty="0">
                <a:solidFill>
                  <a:srgbClr val="111111"/>
                </a:solidFill>
                <a:latin typeface="Segoe UI" panose="020B0502040204020203" pitchFamily="34" charset="0"/>
                <a:ea typeface="Calibri" panose="020F0502020204030204" pitchFamily="34" charset="0"/>
                <a:cs typeface="Segoe UI" panose="020B0502040204020203" pitchFamily="34" charset="0"/>
              </a:rPr>
              <a:t>class.</a:t>
            </a:r>
          </a:p>
          <a:p>
            <a:pPr marL="171450" indent="-171450">
              <a:buFont typeface="Arial" panose="020B0604020202020204" pitchFamily="34" charset="0"/>
              <a:buChar char="•"/>
            </a:pPr>
            <a:r>
              <a:rPr lang="en-US" altLang="en-US" sz="1500" dirty="0">
                <a:solidFill>
                  <a:srgbClr val="111111"/>
                </a:solidFill>
                <a:latin typeface="Segoe UI" panose="020B0502040204020203" pitchFamily="34" charset="0"/>
                <a:cs typeface="Segoe UI" panose="020B0502040204020203" pitchFamily="34" charset="0"/>
              </a:rPr>
              <a:t>As a result, the </a:t>
            </a:r>
            <a:r>
              <a:rPr lang="en-US" altLang="en-US" sz="1500" dirty="0">
                <a:solidFill>
                  <a:srgbClr val="990000"/>
                </a:solidFill>
                <a:latin typeface="Consolas" panose="020B0609020204030204" pitchFamily="49" charset="0"/>
              </a:rPr>
              <a:t>Human</a:t>
            </a:r>
            <a:r>
              <a:rPr lang="en-US" altLang="en-US" sz="1500" dirty="0">
                <a:solidFill>
                  <a:srgbClr val="111111"/>
                </a:solidFill>
                <a:latin typeface="Segoe UI" panose="020B0502040204020203" pitchFamily="34" charset="0"/>
                <a:cs typeface="Segoe UI" panose="020B0502040204020203" pitchFamily="34" charset="0"/>
              </a:rPr>
              <a:t> class completely depends on </a:t>
            </a:r>
            <a:r>
              <a:rPr lang="en-US" altLang="en-US" sz="1500" dirty="0" err="1">
                <a:solidFill>
                  <a:srgbClr val="990000"/>
                </a:solidFill>
                <a:latin typeface="Consolas" panose="020B0609020204030204" pitchFamily="49" charset="0"/>
              </a:rPr>
              <a:t>MobilePhone</a:t>
            </a:r>
            <a:r>
              <a:rPr lang="en-US" altLang="en-US" sz="1500" dirty="0">
                <a:solidFill>
                  <a:srgbClr val="111111"/>
                </a:solidFill>
                <a:latin typeface="Segoe UI" panose="020B0502040204020203" pitchFamily="34" charset="0"/>
                <a:cs typeface="Segoe UI" panose="020B0502040204020203" pitchFamily="34" charset="0"/>
              </a:rPr>
              <a:t> class.</a:t>
            </a:r>
            <a:r>
              <a:rPr lang="en-US" altLang="en-US" sz="1500" dirty="0"/>
              <a:t> </a:t>
            </a:r>
            <a:endParaRPr lang="en-US" altLang="en-US" sz="1500" dirty="0">
              <a:latin typeface="Arial" panose="020B0604020202020204" pitchFamily="34" charset="0"/>
            </a:endParaRPr>
          </a:p>
          <a:p>
            <a:pPr marL="171450" indent="-171450">
              <a:buFont typeface="Arial" panose="020B0604020202020204" pitchFamily="34" charset="0"/>
              <a:buChar char="•"/>
            </a:pPr>
            <a:r>
              <a:rPr lang="en-US" sz="1500" dirty="0"/>
              <a:t>Dependency Injection helps  to remove the dependency on the other class by supplying the dependencies of other class objects.</a:t>
            </a:r>
          </a:p>
          <a:p>
            <a:pPr marL="171450" indent="-171450">
              <a:buFont typeface="Arial" panose="020B0604020202020204" pitchFamily="34" charset="0"/>
              <a:buChar char="•"/>
            </a:pPr>
            <a:r>
              <a:rPr lang="en-US" sz="1500" dirty="0"/>
              <a:t>Dependency injection (DI) is a technique for achieving loose coupling between objects and their collaborators, or dependencies. </a:t>
            </a:r>
          </a:p>
          <a:p>
            <a:pPr marL="171450" indent="-171450">
              <a:buFont typeface="Arial" panose="020B0604020202020204" pitchFamily="34" charset="0"/>
              <a:buChar char="•"/>
            </a:pPr>
            <a:endParaRPr lang="en-US" altLang="en-US" sz="2800" dirty="0">
              <a:latin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4" name="object 2">
            <a:extLst>
              <a:ext uri="{FF2B5EF4-FFF2-40B4-BE49-F238E27FC236}">
                <a16:creationId xmlns:a16="http://schemas.microsoft.com/office/drawing/2014/main" id="{08CBF718-F77B-427D-93E9-E232E2B1B482}"/>
              </a:ext>
            </a:extLst>
          </p:cNvPr>
          <p:cNvSpPr txBox="1">
            <a:spLocks/>
          </p:cNvSpPr>
          <p:nvPr/>
        </p:nvSpPr>
        <p:spPr>
          <a:xfrm>
            <a:off x="-17319"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0DA9FF5C-E217-4EDD-B19D-DE2994BB489F}"/>
              </a:ext>
            </a:extLst>
          </p:cNvPr>
          <p:cNvSpPr>
            <a:spLocks noGrp="1"/>
          </p:cNvSpPr>
          <p:nvPr>
            <p:ph type="title"/>
          </p:nvPr>
        </p:nvSpPr>
        <p:spPr>
          <a:xfrm>
            <a:off x="-17320" y="0"/>
            <a:ext cx="12209319" cy="935183"/>
          </a:xfrm>
        </p:spPr>
        <p:txBody>
          <a:bodyPr>
            <a:normAutofit fontScale="90000"/>
          </a:bodyPr>
          <a:lstStyle/>
          <a:p>
            <a:pPr marL="571500" indent="-571500">
              <a:buFont typeface="Arial" panose="020B0604020202020204" pitchFamily="34" charset="0"/>
              <a:buChar char="•"/>
            </a:pPr>
            <a:br>
              <a:rPr lang="en-US" b="1" dirty="0">
                <a:solidFill>
                  <a:schemeClr val="bg1"/>
                </a:solidFill>
              </a:rPr>
            </a:br>
            <a:br>
              <a:rPr lang="en-US" b="1" dirty="0">
                <a:solidFill>
                  <a:schemeClr val="bg1"/>
                </a:solidFill>
              </a:rPr>
            </a:br>
            <a:r>
              <a:rPr lang="en-US" b="1" dirty="0">
                <a:solidFill>
                  <a:schemeClr val="bg1"/>
                </a:solidFill>
              </a:rPr>
              <a:t> </a:t>
            </a:r>
            <a:r>
              <a:rPr lang="en-US" dirty="0"/>
              <a:t>Dependency Injection</a:t>
            </a:r>
            <a:br>
              <a:rPr lang="en-US" b="1" dirty="0">
                <a:solidFill>
                  <a:schemeClr val="bg1"/>
                </a:solidFill>
              </a:rPr>
            </a:br>
            <a:br>
              <a:rPr lang="en-US" b="1" dirty="0">
                <a:solidFill>
                  <a:schemeClr val="bg1"/>
                </a:solidFill>
              </a:rPr>
            </a:br>
            <a:endParaRPr lang="en-US" dirty="0">
              <a:solidFill>
                <a:schemeClr val="bg1"/>
              </a:solidFill>
            </a:endParaRPr>
          </a:p>
        </p:txBody>
      </p:sp>
      <p:pic>
        <p:nvPicPr>
          <p:cNvPr id="1027" name="Picture 3">
            <a:extLst>
              <a:ext uri="{FF2B5EF4-FFF2-40B4-BE49-F238E27FC236}">
                <a16:creationId xmlns:a16="http://schemas.microsoft.com/office/drawing/2014/main" id="{0DD5829B-AF39-4FA4-8F38-285E766A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78022"/>
            <a:ext cx="6017111" cy="366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barn(inVertical)">
                                      <p:cBhvr>
                                        <p:cTn id="27" dur="500"/>
                                        <p:tgtEl>
                                          <p:spTgt spid="102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350818"/>
            <a:ext cx="8312727" cy="4459366"/>
          </a:xfrm>
          <a:prstGeom prst="rect">
            <a:avLst/>
          </a:prstGeom>
          <a:ln>
            <a:noFill/>
          </a:ln>
          <a:effectLst>
            <a:outerShdw blurRad="292100" dist="139700" dir="2700000" algn="tl" rotWithShape="0">
              <a:srgbClr val="333333">
                <a:alpha val="65000"/>
              </a:srgbClr>
            </a:outerShdw>
          </a:effectLst>
        </p:spPr>
      </p:pic>
      <p:sp>
        <p:nvSpPr>
          <p:cNvPr id="4" name="object 2">
            <a:extLst>
              <a:ext uri="{FF2B5EF4-FFF2-40B4-BE49-F238E27FC236}">
                <a16:creationId xmlns:a16="http://schemas.microsoft.com/office/drawing/2014/main" id="{B50BE1EC-B636-4CB4-99DC-8DFD121F6A66}"/>
              </a:ext>
            </a:extLst>
          </p:cNvPr>
          <p:cNvSpPr txBox="1">
            <a:spLocks/>
          </p:cNvSpPr>
          <p:nvPr/>
        </p:nvSpPr>
        <p:spPr>
          <a:xfrm>
            <a:off x="0" y="0"/>
            <a:ext cx="12209319" cy="935183"/>
          </a:xfrm>
          <a:prstGeom prst="rect">
            <a:avLst/>
          </a:prstGeom>
          <a:blipFill>
            <a:blip r:embed="rId3"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The MVC Pattern</a:t>
            </a:r>
            <a:endParaRPr lang="en-US" dirty="0">
              <a:solidFill>
                <a:schemeClr val="bg1"/>
              </a:solidFill>
            </a:endParaRPr>
          </a:p>
        </p:txBody>
      </p:sp>
    </p:spTree>
    <p:extLst>
      <p:ext uri="{BB962C8B-B14F-4D97-AF65-F5344CB8AC3E}">
        <p14:creationId xmlns:p14="http://schemas.microsoft.com/office/powerpoint/2010/main" val="15553742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256309" y="1316718"/>
            <a:ext cx="5839691" cy="5082886"/>
          </a:xfrm>
        </p:spPr>
        <p:txBody>
          <a:bodyPr>
            <a:normAutofit/>
          </a:bodyPr>
          <a:lstStyle/>
          <a:p>
            <a:pPr marL="457200" indent="-457200">
              <a:buFont typeface="Wingdings" panose="05000000000000000000" pitchFamily="2" charset="2"/>
              <a:buChar char="v"/>
            </a:pPr>
            <a:r>
              <a:rPr lang="en-US" sz="1600" dirty="0"/>
              <a:t>If a class directly or concretely has the dependency on another class, then it said to be tightly coupled.</a:t>
            </a:r>
          </a:p>
          <a:p>
            <a:pPr marL="457200" indent="-457200">
              <a:buFont typeface="Wingdings" panose="05000000000000000000" pitchFamily="2" charset="2"/>
              <a:buChar char="v"/>
            </a:pPr>
            <a:r>
              <a:rPr lang="en-US" sz="1600" dirty="0"/>
              <a:t>means changing one object required to change another object as well.</a:t>
            </a:r>
          </a:p>
          <a:p>
            <a:pPr marL="457200" indent="-457200">
              <a:buFont typeface="Wingdings" panose="05000000000000000000" pitchFamily="2" charset="2"/>
              <a:buChar char="v"/>
            </a:pPr>
            <a:r>
              <a:rPr lang="en-US" sz="1600" dirty="0"/>
              <a:t>It's okay in a small application but in an enterprise-level application, it is too difficult to make the changes.</a:t>
            </a:r>
          </a:p>
          <a:p>
            <a:pPr>
              <a:buNone/>
            </a:pPr>
            <a:r>
              <a:rPr lang="en-US" sz="1600" b="1" dirty="0"/>
              <a:t>Loose Coupling</a:t>
            </a:r>
          </a:p>
          <a:p>
            <a:pPr marL="457200" indent="-457200">
              <a:buFont typeface="Wingdings" panose="05000000000000000000" pitchFamily="2" charset="2"/>
              <a:buChar char="v"/>
            </a:pPr>
            <a:r>
              <a:rPr lang="en-US" sz="1600" dirty="0"/>
              <a:t>It ensures two objects are independent and the creation of objects outside the class without being dependent on other classes.</a:t>
            </a:r>
          </a:p>
          <a:p>
            <a:pPr marL="171450" indent="-171450">
              <a:buFont typeface="Arial" panose="020B0604020202020204" pitchFamily="34" charset="0"/>
              <a:buChar char="•"/>
            </a:pPr>
            <a:r>
              <a:rPr lang="en-US" sz="1600" dirty="0"/>
              <a:t>DI container helps us by creating an object outside the class and providing it at the right time when we required it so that we don't think about object creation. As a result, our code becomes clean, maintainable and loosely coupled.</a:t>
            </a:r>
          </a:p>
        </p:txBody>
      </p:sp>
      <p:sp>
        <p:nvSpPr>
          <p:cNvPr id="5" name="object 2">
            <a:extLst>
              <a:ext uri="{FF2B5EF4-FFF2-40B4-BE49-F238E27FC236}">
                <a16:creationId xmlns:a16="http://schemas.microsoft.com/office/drawing/2014/main" id="{986DAA44-3388-4776-8C68-951326DCC6EF}"/>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9038A8EA-2857-48E6-AF26-6AAD6C187F47}"/>
              </a:ext>
            </a:extLst>
          </p:cNvPr>
          <p:cNvSpPr>
            <a:spLocks noGrp="1"/>
          </p:cNvSpPr>
          <p:nvPr>
            <p:ph type="title"/>
          </p:nvPr>
        </p:nvSpPr>
        <p:spPr>
          <a:xfrm>
            <a:off x="0" y="0"/>
            <a:ext cx="12192000" cy="935183"/>
          </a:xfrm>
        </p:spPr>
        <p:txBody>
          <a:bodyPr>
            <a:normAutofit fontScale="90000"/>
          </a:bodyPr>
          <a:lstStyle/>
          <a:p>
            <a:br>
              <a:rPr lang="en-US" b="1" dirty="0">
                <a:solidFill>
                  <a:schemeClr val="bg1"/>
                </a:solidFill>
              </a:rPr>
            </a:br>
            <a:r>
              <a:rPr lang="en-US" b="1" dirty="0">
                <a:solidFill>
                  <a:schemeClr val="bg1"/>
                </a:solidFill>
              </a:rPr>
              <a:t> </a:t>
            </a: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r>
              <a:rPr lang="en-US" b="1" dirty="0"/>
              <a:t>Tight Coupling vs Loose Coupling</a:t>
            </a:r>
            <a:br>
              <a:rPr lang="en-US" b="1" dirty="0"/>
            </a:br>
            <a:br>
              <a:rPr lang="en-US" b="1" dirty="0"/>
            </a:br>
            <a:br>
              <a:rPr lang="en-US" b="1" dirty="0"/>
            </a:br>
            <a:br>
              <a:rPr lang="en-US" b="1" dirty="0"/>
            </a:br>
            <a:br>
              <a:rPr lang="en-US" b="1" dirty="0"/>
            </a:br>
            <a:br>
              <a:rPr lang="en-US" b="1" dirty="0">
                <a:solidFill>
                  <a:schemeClr val="bg1"/>
                </a:solidFill>
              </a:rPr>
            </a:br>
            <a:endParaRPr lang="en-US" dirty="0">
              <a:solidFill>
                <a:schemeClr val="bg1"/>
              </a:solidFill>
            </a:endParaRPr>
          </a:p>
        </p:txBody>
      </p:sp>
      <p:sp>
        <p:nvSpPr>
          <p:cNvPr id="7" name="Content Placeholder 2">
            <a:extLst>
              <a:ext uri="{FF2B5EF4-FFF2-40B4-BE49-F238E27FC236}">
                <a16:creationId xmlns:a16="http://schemas.microsoft.com/office/drawing/2014/main" id="{1D80BCDE-C77A-4378-BA76-943C21F6F782}"/>
              </a:ext>
            </a:extLst>
          </p:cNvPr>
          <p:cNvSpPr txBox="1">
            <a:spLocks/>
          </p:cNvSpPr>
          <p:nvPr/>
        </p:nvSpPr>
        <p:spPr>
          <a:xfrm>
            <a:off x="6276109" y="1071460"/>
            <a:ext cx="5839691" cy="24926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
        <p:nvSpPr>
          <p:cNvPr id="9" name="Content Placeholder 2">
            <a:extLst>
              <a:ext uri="{FF2B5EF4-FFF2-40B4-BE49-F238E27FC236}">
                <a16:creationId xmlns:a16="http://schemas.microsoft.com/office/drawing/2014/main" id="{FCB92D40-97F2-4F6F-927B-CC5D80128590}"/>
              </a:ext>
            </a:extLst>
          </p:cNvPr>
          <p:cNvSpPr txBox="1">
            <a:spLocks/>
          </p:cNvSpPr>
          <p:nvPr/>
        </p:nvSpPr>
        <p:spPr>
          <a:xfrm>
            <a:off x="6470073" y="3906982"/>
            <a:ext cx="5839691" cy="24926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pic>
        <p:nvPicPr>
          <p:cNvPr id="11" name="Picture 10">
            <a:extLst>
              <a:ext uri="{FF2B5EF4-FFF2-40B4-BE49-F238E27FC236}">
                <a16:creationId xmlns:a16="http://schemas.microsoft.com/office/drawing/2014/main" id="{B356F59C-DC46-4D6E-885B-EB3A46D18499}"/>
              </a:ext>
            </a:extLst>
          </p:cNvPr>
          <p:cNvPicPr>
            <a:picLocks noChangeAspect="1"/>
          </p:cNvPicPr>
          <p:nvPr/>
        </p:nvPicPr>
        <p:blipFill>
          <a:blip r:embed="rId3"/>
          <a:stretch>
            <a:fillRect/>
          </a:stretch>
        </p:blipFill>
        <p:spPr>
          <a:xfrm>
            <a:off x="6595064" y="1414360"/>
            <a:ext cx="4800000" cy="2149721"/>
          </a:xfrm>
          <a:prstGeom prst="rect">
            <a:avLst/>
          </a:prstGeom>
        </p:spPr>
      </p:pic>
      <p:pic>
        <p:nvPicPr>
          <p:cNvPr id="13" name="Picture 12">
            <a:extLst>
              <a:ext uri="{FF2B5EF4-FFF2-40B4-BE49-F238E27FC236}">
                <a16:creationId xmlns:a16="http://schemas.microsoft.com/office/drawing/2014/main" id="{4A886634-1D17-420A-9405-A53A9FDEA860}"/>
              </a:ext>
            </a:extLst>
          </p:cNvPr>
          <p:cNvPicPr>
            <a:picLocks noChangeAspect="1"/>
          </p:cNvPicPr>
          <p:nvPr/>
        </p:nvPicPr>
        <p:blipFill>
          <a:blip r:embed="rId4"/>
          <a:stretch>
            <a:fillRect/>
          </a:stretch>
        </p:blipFill>
        <p:spPr>
          <a:xfrm>
            <a:off x="6595064" y="3770704"/>
            <a:ext cx="4800000" cy="2131331"/>
          </a:xfrm>
          <a:prstGeom prst="rect">
            <a:avLst/>
          </a:prstGeom>
        </p:spPr>
      </p:pic>
    </p:spTree>
    <p:extLst>
      <p:ext uri="{BB962C8B-B14F-4D97-AF65-F5344CB8AC3E}">
        <p14:creationId xmlns:p14="http://schemas.microsoft.com/office/powerpoint/2010/main" val="189963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0" y="1180440"/>
            <a:ext cx="5839691" cy="5082886"/>
          </a:xfrm>
        </p:spPr>
        <p:txBody>
          <a:bodyPr>
            <a:normAutofit/>
          </a:bodyPr>
          <a:lstStyle/>
          <a:p>
            <a:pPr marL="457200" indent="-457200">
              <a:buFont typeface="Wingdings" panose="05000000000000000000" pitchFamily="2" charset="2"/>
              <a:buChar char="v"/>
            </a:pPr>
            <a:r>
              <a:rPr lang="en-US" sz="2000" dirty="0">
                <a:latin typeface="+mj-lt"/>
              </a:rPr>
              <a:t>Let's see the  example using Constructor Injection</a:t>
            </a:r>
          </a:p>
          <a:p>
            <a:pPr marL="457200" indent="-457200">
              <a:buFont typeface="Wingdings" panose="05000000000000000000" pitchFamily="2" charset="2"/>
              <a:buChar char="v"/>
            </a:pPr>
            <a:r>
              <a:rPr lang="en-US" sz="2000" dirty="0">
                <a:latin typeface="+mj-lt"/>
              </a:rPr>
              <a:t> DI is served as a service </a:t>
            </a:r>
          </a:p>
          <a:p>
            <a:pPr marL="457200" indent="-457200">
              <a:buFont typeface="Wingdings" panose="05000000000000000000" pitchFamily="2" charset="2"/>
              <a:buChar char="v"/>
            </a:pPr>
            <a:r>
              <a:rPr lang="en-US" altLang="en-US" sz="2000" dirty="0">
                <a:solidFill>
                  <a:srgbClr val="111111"/>
                </a:solidFill>
                <a:latin typeface="+mj-lt"/>
                <a:ea typeface="Calibri" panose="020F0502020204030204" pitchFamily="34" charset="0"/>
                <a:cs typeface="Segoe UI" panose="020B0502040204020203" pitchFamily="34" charset="0"/>
              </a:rPr>
              <a:t>When we need </a:t>
            </a:r>
            <a:r>
              <a:rPr lang="en-US" altLang="en-US" sz="2000" dirty="0" err="1">
                <a:solidFill>
                  <a:srgbClr val="990000"/>
                </a:solidFill>
                <a:latin typeface="+mj-lt"/>
                <a:ea typeface="Calibri" panose="020F0502020204030204" pitchFamily="34" charset="0"/>
                <a:cs typeface="Courier New" panose="02070309020205020404" pitchFamily="49" charset="0"/>
              </a:rPr>
              <a:t>MobilePhone</a:t>
            </a:r>
            <a:r>
              <a:rPr lang="en-US" altLang="en-US" sz="2000" dirty="0">
                <a:solidFill>
                  <a:srgbClr val="111111"/>
                </a:solidFill>
                <a:latin typeface="+mj-lt"/>
                <a:ea typeface="Calibri" panose="020F0502020204030204" pitchFamily="34" charset="0"/>
                <a:cs typeface="Segoe UI" panose="020B0502040204020203" pitchFamily="34" charset="0"/>
              </a:rPr>
              <a:t> class object, we just knock the DI container, please give us the expected object. We don't have any worry regarding object creation and changed the existing code as well. DI container will make sure of it. </a:t>
            </a:r>
            <a:endParaRPr lang="en-US" altLang="en-US" sz="2000" dirty="0">
              <a:latin typeface="+mj-lt"/>
            </a:endParaRP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p:txBody>
      </p:sp>
      <p:sp>
        <p:nvSpPr>
          <p:cNvPr id="5" name="object 2">
            <a:extLst>
              <a:ext uri="{FF2B5EF4-FFF2-40B4-BE49-F238E27FC236}">
                <a16:creationId xmlns:a16="http://schemas.microsoft.com/office/drawing/2014/main" id="{986DAA44-3388-4776-8C68-951326DCC6EF}"/>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9038A8EA-2857-48E6-AF26-6AAD6C187F47}"/>
              </a:ext>
            </a:extLst>
          </p:cNvPr>
          <p:cNvSpPr>
            <a:spLocks noGrp="1"/>
          </p:cNvSpPr>
          <p:nvPr>
            <p:ph type="title"/>
          </p:nvPr>
        </p:nvSpPr>
        <p:spPr>
          <a:xfrm>
            <a:off x="0" y="0"/>
            <a:ext cx="12192000" cy="935183"/>
          </a:xfrm>
        </p:spPr>
        <p:txBody>
          <a:bodyPr>
            <a:normAutofit/>
          </a:bodyPr>
          <a:lstStyle/>
          <a:p>
            <a:r>
              <a:rPr lang="en-US" dirty="0"/>
              <a:t>Constructor Injection</a:t>
            </a:r>
            <a:endParaRPr lang="en-US" b="1" dirty="0"/>
          </a:p>
        </p:txBody>
      </p:sp>
      <p:sp>
        <p:nvSpPr>
          <p:cNvPr id="7" name="Content Placeholder 2">
            <a:extLst>
              <a:ext uri="{FF2B5EF4-FFF2-40B4-BE49-F238E27FC236}">
                <a16:creationId xmlns:a16="http://schemas.microsoft.com/office/drawing/2014/main" id="{1D80BCDE-C77A-4378-BA76-943C21F6F782}"/>
              </a:ext>
            </a:extLst>
          </p:cNvPr>
          <p:cNvSpPr txBox="1">
            <a:spLocks/>
          </p:cNvSpPr>
          <p:nvPr/>
        </p:nvSpPr>
        <p:spPr>
          <a:xfrm>
            <a:off x="6276109" y="1071460"/>
            <a:ext cx="5839691" cy="24926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pic>
        <p:nvPicPr>
          <p:cNvPr id="4" name="Picture 3">
            <a:extLst>
              <a:ext uri="{FF2B5EF4-FFF2-40B4-BE49-F238E27FC236}">
                <a16:creationId xmlns:a16="http://schemas.microsoft.com/office/drawing/2014/main" id="{BDD3583F-0474-42BA-8EF2-A5E0098F7159}"/>
              </a:ext>
            </a:extLst>
          </p:cNvPr>
          <p:cNvPicPr>
            <a:picLocks noChangeAspect="1"/>
          </p:cNvPicPr>
          <p:nvPr/>
        </p:nvPicPr>
        <p:blipFill>
          <a:blip r:embed="rId3"/>
          <a:stretch>
            <a:fillRect/>
          </a:stretch>
        </p:blipFill>
        <p:spPr>
          <a:xfrm>
            <a:off x="6095998" y="1180440"/>
            <a:ext cx="5152381" cy="838095"/>
          </a:xfrm>
          <a:prstGeom prst="rect">
            <a:avLst/>
          </a:prstGeom>
        </p:spPr>
      </p:pic>
      <p:pic>
        <p:nvPicPr>
          <p:cNvPr id="10" name="Picture 9">
            <a:extLst>
              <a:ext uri="{FF2B5EF4-FFF2-40B4-BE49-F238E27FC236}">
                <a16:creationId xmlns:a16="http://schemas.microsoft.com/office/drawing/2014/main" id="{5EC0EB00-1196-40A3-8CFC-BA1BFF63F4E5}"/>
              </a:ext>
            </a:extLst>
          </p:cNvPr>
          <p:cNvPicPr>
            <a:picLocks noChangeAspect="1"/>
          </p:cNvPicPr>
          <p:nvPr/>
        </p:nvPicPr>
        <p:blipFill>
          <a:blip r:embed="rId4"/>
          <a:stretch>
            <a:fillRect/>
          </a:stretch>
        </p:blipFill>
        <p:spPr>
          <a:xfrm>
            <a:off x="6104659" y="2200890"/>
            <a:ext cx="5152381" cy="1809524"/>
          </a:xfrm>
          <a:prstGeom prst="rect">
            <a:avLst/>
          </a:prstGeom>
        </p:spPr>
      </p:pic>
      <p:pic>
        <p:nvPicPr>
          <p:cNvPr id="14" name="Picture 13">
            <a:extLst>
              <a:ext uri="{FF2B5EF4-FFF2-40B4-BE49-F238E27FC236}">
                <a16:creationId xmlns:a16="http://schemas.microsoft.com/office/drawing/2014/main" id="{90EE9697-CEF4-40C7-A16A-60BF128C66FB}"/>
              </a:ext>
            </a:extLst>
          </p:cNvPr>
          <p:cNvPicPr>
            <a:picLocks noChangeAspect="1"/>
          </p:cNvPicPr>
          <p:nvPr/>
        </p:nvPicPr>
        <p:blipFill>
          <a:blip r:embed="rId5"/>
          <a:stretch>
            <a:fillRect/>
          </a:stretch>
        </p:blipFill>
        <p:spPr>
          <a:xfrm>
            <a:off x="6095999" y="4181864"/>
            <a:ext cx="5152381" cy="1942857"/>
          </a:xfrm>
          <a:prstGeom prst="rect">
            <a:avLst/>
          </a:prstGeom>
        </p:spPr>
      </p:pic>
    </p:spTree>
    <p:extLst>
      <p:ext uri="{BB962C8B-B14F-4D97-AF65-F5344CB8AC3E}">
        <p14:creationId xmlns:p14="http://schemas.microsoft.com/office/powerpoint/2010/main" val="10373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Lifetimes and Registration Options</a:t>
            </a:r>
          </a:p>
        </p:txBody>
      </p:sp>
      <p:sp>
        <p:nvSpPr>
          <p:cNvPr id="3" name="Content Placeholder 2"/>
          <p:cNvSpPr>
            <a:spLocks noGrp="1"/>
          </p:cNvSpPr>
          <p:nvPr>
            <p:ph idx="1"/>
          </p:nvPr>
        </p:nvSpPr>
        <p:spPr/>
        <p:txBody>
          <a:bodyPr>
            <a:normAutofit lnSpcReduction="10000"/>
          </a:bodyPr>
          <a:lstStyle/>
          <a:p>
            <a:r>
              <a:rPr lang="en-US" b="1" dirty="0"/>
              <a:t>Singleton: </a:t>
            </a:r>
          </a:p>
          <a:p>
            <a:pPr lvl="1"/>
            <a:r>
              <a:rPr lang="en-US" dirty="0"/>
              <a:t>As the name implies, </a:t>
            </a:r>
            <a:r>
              <a:rPr lang="en-US" dirty="0" err="1"/>
              <a:t>AddSingleton</a:t>
            </a:r>
            <a:r>
              <a:rPr lang="en-US" dirty="0"/>
              <a:t>() method creates a </a:t>
            </a:r>
            <a:r>
              <a:rPr lang="en-US" b="1" dirty="0"/>
              <a:t>Singleton service.</a:t>
            </a:r>
          </a:p>
          <a:p>
            <a:pPr lvl="1"/>
            <a:r>
              <a:rPr lang="en-US" dirty="0"/>
              <a:t>a Singleton service is created only one time per application and that single instance is used throughout the application life time.</a:t>
            </a:r>
          </a:p>
          <a:p>
            <a:r>
              <a:rPr lang="en-US" b="1" dirty="0"/>
              <a:t>Transient:</a:t>
            </a:r>
          </a:p>
          <a:p>
            <a:pPr lvl="1"/>
            <a:r>
              <a:rPr lang="en-US" dirty="0"/>
              <a:t>This method creates a </a:t>
            </a:r>
            <a:r>
              <a:rPr lang="en-US" b="1" dirty="0"/>
              <a:t>Transient service</a:t>
            </a:r>
            <a:r>
              <a:rPr lang="en-US" dirty="0"/>
              <a:t>.</a:t>
            </a:r>
            <a:endParaRPr lang="en-US" b="1" dirty="0"/>
          </a:p>
          <a:p>
            <a:pPr lvl="1"/>
            <a:r>
              <a:rPr lang="en-US" dirty="0"/>
              <a:t>A new instance of a Transient service is created each time it is requested. </a:t>
            </a:r>
            <a:endParaRPr lang="en-US" b="1" dirty="0"/>
          </a:p>
          <a:p>
            <a:r>
              <a:rPr lang="en-US" b="1" dirty="0"/>
              <a:t>Scoped: </a:t>
            </a:r>
          </a:p>
          <a:p>
            <a:pPr lvl="1"/>
            <a:r>
              <a:rPr lang="en-US" dirty="0"/>
              <a:t>This method creates a </a:t>
            </a:r>
            <a:r>
              <a:rPr lang="en-US" b="1" dirty="0"/>
              <a:t>Scoped service</a:t>
            </a:r>
          </a:p>
          <a:p>
            <a:pPr lvl="1"/>
            <a:r>
              <a:rPr lang="en-US" dirty="0"/>
              <a:t>A new instance of a Scoped service is created once per request within the scope</a:t>
            </a:r>
            <a:endParaRPr lang="en-US" b="1" dirty="0"/>
          </a:p>
          <a:p>
            <a:pPr lvl="1"/>
            <a:endParaRPr lang="en-US" dirty="0"/>
          </a:p>
        </p:txBody>
      </p:sp>
    </p:spTree>
    <p:extLst>
      <p:ext uri="{BB962C8B-B14F-4D97-AF65-F5344CB8AC3E}">
        <p14:creationId xmlns:p14="http://schemas.microsoft.com/office/powerpoint/2010/main" val="382858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1025235" y="1357240"/>
            <a:ext cx="10598728" cy="4351338"/>
          </a:xfrm>
        </p:spPr>
        <p:txBody>
          <a:bodyPr>
            <a:normAutofit/>
          </a:bodyPr>
          <a:lstStyle/>
          <a:p>
            <a:pPr marL="171450" indent="-171450">
              <a:buFont typeface="Wingdings" panose="05000000000000000000" pitchFamily="2" charset="2"/>
              <a:buChar char="v"/>
            </a:pPr>
            <a:r>
              <a:rPr lang="en-US" sz="2000" dirty="0"/>
              <a:t>The View is responsible for rendering the model to the Users.</a:t>
            </a:r>
          </a:p>
          <a:p>
            <a:pPr marL="171450" indent="-171450">
              <a:buFont typeface="Wingdings" panose="05000000000000000000" pitchFamily="2" charset="2"/>
              <a:buChar char="v"/>
            </a:pPr>
            <a:r>
              <a:rPr lang="en-US" sz="2000" dirty="0"/>
              <a:t> The Controller in ASP.NET Core applications gets the request. It then executes the appropriate business logic and gets the required data (model). It then delegates the responsibility of rendering the model to the View.</a:t>
            </a:r>
          </a:p>
          <a:p>
            <a:pPr marL="171450" indent="-171450">
              <a:buFont typeface="Wingdings" panose="05000000000000000000" pitchFamily="2" charset="2"/>
              <a:buChar char="v"/>
            </a:pPr>
            <a:r>
              <a:rPr lang="en-US" sz="2000" dirty="0"/>
              <a:t>The rendering the data or model is the only responsibility of the View. The Views should not contain any logic and must not do any processing.</a:t>
            </a:r>
          </a:p>
          <a:p>
            <a:pPr marL="171450" indent="-171450">
              <a:buFont typeface="Wingdings" panose="05000000000000000000" pitchFamily="2" charset="2"/>
              <a:buChar char="v"/>
            </a:pPr>
            <a:r>
              <a:rPr lang="en-US" sz="2000" dirty="0"/>
              <a:t>The View can use any format to return to the user. The format could be HTML, JSON, XML or any other format for the user to consume as the response to the web request.</a:t>
            </a:r>
          </a:p>
        </p:txBody>
      </p:sp>
      <p:sp>
        <p:nvSpPr>
          <p:cNvPr id="5" name="object 2">
            <a:extLst>
              <a:ext uri="{FF2B5EF4-FFF2-40B4-BE49-F238E27FC236}">
                <a16:creationId xmlns:a16="http://schemas.microsoft.com/office/drawing/2014/main" id="{C1C898AB-0820-44F9-848B-791274624869}"/>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6">
            <a:extLst>
              <a:ext uri="{FF2B5EF4-FFF2-40B4-BE49-F238E27FC236}">
                <a16:creationId xmlns:a16="http://schemas.microsoft.com/office/drawing/2014/main" id="{F2A057E5-89DD-44F5-816C-22910F92AFDA}"/>
              </a:ext>
            </a:extLst>
          </p:cNvPr>
          <p:cNvSpPr>
            <a:spLocks noGrp="1"/>
          </p:cNvSpPr>
          <p:nvPr>
            <p:ph type="title"/>
          </p:nvPr>
        </p:nvSpPr>
        <p:spPr>
          <a:xfrm>
            <a:off x="0" y="31678"/>
            <a:ext cx="12192000" cy="903506"/>
          </a:xfrm>
        </p:spPr>
        <p:txBody>
          <a:bodyPr/>
          <a:lstStyle/>
          <a:p>
            <a:r>
              <a:rPr lang="en-US" b="1" dirty="0">
                <a:solidFill>
                  <a:schemeClr val="bg1"/>
                </a:solidFill>
              </a:rPr>
              <a:t>What is a View</a:t>
            </a:r>
            <a:endParaRPr lang="en-US" dirty="0">
              <a:solidFill>
                <a:schemeClr val="bg1"/>
              </a:solidFill>
            </a:endParaRPr>
          </a:p>
        </p:txBody>
      </p:sp>
    </p:spTree>
    <p:extLst>
      <p:ext uri="{BB962C8B-B14F-4D97-AF65-F5344CB8AC3E}">
        <p14:creationId xmlns:p14="http://schemas.microsoft.com/office/powerpoint/2010/main" val="173138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671945" y="1507343"/>
            <a:ext cx="10598728" cy="4351338"/>
          </a:xfrm>
        </p:spPr>
        <p:txBody>
          <a:bodyPr>
            <a:normAutofit/>
          </a:bodyPr>
          <a:lstStyle/>
          <a:p>
            <a:pPr marL="342900" lvl="0" indent="-342900">
              <a:buFont typeface="Wingdings" panose="05000000000000000000" pitchFamily="2" charset="2"/>
              <a:buChar char="v"/>
            </a:pPr>
            <a:r>
              <a:rPr lang="en-US" sz="2400" dirty="0"/>
              <a:t>By default, MVC looks for view files in the </a:t>
            </a:r>
            <a:r>
              <a:rPr lang="en-US" sz="2400" b="1" dirty="0"/>
              <a:t>Views </a:t>
            </a:r>
            <a:r>
              <a:rPr lang="en-US" sz="2400" dirty="0"/>
              <a:t>folder</a:t>
            </a:r>
          </a:p>
          <a:p>
            <a:pPr marL="342900" lvl="0" indent="-342900">
              <a:buFont typeface="Wingdings" panose="05000000000000000000" pitchFamily="2" charset="2"/>
              <a:buChar char="v"/>
            </a:pPr>
            <a:r>
              <a:rPr lang="en-US" sz="2400" dirty="0"/>
              <a:t>View files that belong to a specific controller are stored in a sub-folder in the </a:t>
            </a:r>
            <a:r>
              <a:rPr lang="en-US" sz="2400" b="1" dirty="0"/>
              <a:t>Views</a:t>
            </a:r>
            <a:r>
              <a:rPr lang="en-US" sz="2400" dirty="0"/>
              <a:t> folder and that sub-folder has the </a:t>
            </a:r>
            <a:r>
              <a:rPr lang="en-US" sz="2400" b="1" dirty="0"/>
              <a:t>same name as the controller.</a:t>
            </a:r>
            <a:r>
              <a:rPr lang="en-US" sz="2400" dirty="0"/>
              <a:t> </a:t>
            </a:r>
          </a:p>
          <a:p>
            <a:pPr marL="342900" lvl="0" indent="-342900">
              <a:buFont typeface="Wingdings" panose="05000000000000000000" pitchFamily="2" charset="2"/>
              <a:buChar char="v"/>
            </a:pPr>
            <a:r>
              <a:rPr lang="en-US" sz="2400" dirty="0"/>
              <a:t>The view file has the </a:t>
            </a:r>
            <a:r>
              <a:rPr lang="en-US" sz="2400" b="1" dirty="0"/>
              <a:t>same name as that of the controller action method</a:t>
            </a:r>
            <a:r>
              <a:rPr lang="en-US" sz="2400" dirty="0"/>
              <a:t> with a </a:t>
            </a:r>
            <a:r>
              <a:rPr lang="en-US" sz="2400" b="1" dirty="0"/>
              <a:t>.</a:t>
            </a:r>
            <a:r>
              <a:rPr lang="en-US" sz="2400" b="1" dirty="0" err="1"/>
              <a:t>cshtml</a:t>
            </a:r>
            <a:r>
              <a:rPr lang="en-US" sz="2400" b="1" dirty="0"/>
              <a:t> </a:t>
            </a:r>
            <a:r>
              <a:rPr lang="en-US" sz="2400" dirty="0"/>
              <a:t>extension</a:t>
            </a:r>
          </a:p>
        </p:txBody>
      </p:sp>
      <p:sp>
        <p:nvSpPr>
          <p:cNvPr id="4" name="object 2">
            <a:extLst>
              <a:ext uri="{FF2B5EF4-FFF2-40B4-BE49-F238E27FC236}">
                <a16:creationId xmlns:a16="http://schemas.microsoft.com/office/drawing/2014/main" id="{9AF0FDDD-3441-4916-9116-E7548F3342FC}"/>
              </a:ext>
            </a:extLst>
          </p:cNvPr>
          <p:cNvSpPr txBox="1">
            <a:spLocks/>
          </p:cNvSpPr>
          <p:nvPr/>
        </p:nvSpPr>
        <p:spPr>
          <a:xfrm>
            <a:off x="0" y="1051"/>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C8D1AE70-BBF5-485A-AA5B-A410580DD1F2}"/>
              </a:ext>
            </a:extLst>
          </p:cNvPr>
          <p:cNvSpPr>
            <a:spLocks noGrp="1"/>
          </p:cNvSpPr>
          <p:nvPr>
            <p:ph type="title"/>
          </p:nvPr>
        </p:nvSpPr>
        <p:spPr>
          <a:xfrm>
            <a:off x="0" y="0"/>
            <a:ext cx="12192000" cy="935183"/>
          </a:xfrm>
        </p:spPr>
        <p:txBody>
          <a:bodyPr>
            <a:normAutofit fontScale="90000"/>
          </a:bodyPr>
          <a:lstStyle/>
          <a:p>
            <a:br>
              <a:rPr lang="en-US" b="1" dirty="0">
                <a:solidFill>
                  <a:schemeClr val="bg1"/>
                </a:solidFill>
              </a:rPr>
            </a:br>
            <a:r>
              <a:rPr lang="en-US" b="1" dirty="0">
                <a:solidFill>
                  <a:schemeClr val="bg1"/>
                </a:solidFill>
              </a:rPr>
              <a:t> Where are View files stored</a:t>
            </a: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66476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0" y="1386369"/>
            <a:ext cx="6318935" cy="5692162"/>
          </a:xfrm>
        </p:spPr>
        <p:txBody>
          <a:bodyPr>
            <a:normAutofit/>
          </a:bodyPr>
          <a:lstStyle/>
          <a:p>
            <a:pPr marL="171450" indent="-171450">
              <a:buFont typeface="Wingdings" panose="05000000000000000000" pitchFamily="2" charset="2"/>
              <a:buChar char="v"/>
            </a:pPr>
            <a:r>
              <a:rPr lang="en-US" sz="1600" dirty="0"/>
              <a:t>The One of the ways in which to pass the data to the view is using the </a:t>
            </a:r>
            <a:r>
              <a:rPr lang="en-US" sz="1600" b="1" dirty="0" err="1"/>
              <a:t>ViewData</a:t>
            </a:r>
            <a:r>
              <a:rPr lang="en-US" sz="1600" b="1" dirty="0"/>
              <a:t> </a:t>
            </a:r>
            <a:r>
              <a:rPr lang="en-US" sz="1600" dirty="0"/>
              <a:t>or </a:t>
            </a:r>
            <a:r>
              <a:rPr lang="en-US" sz="1600" b="1" dirty="0" err="1"/>
              <a:t>ViewBag</a:t>
            </a:r>
            <a:r>
              <a:rPr lang="en-US" sz="1600" dirty="0"/>
              <a:t> object.</a:t>
            </a:r>
          </a:p>
          <a:p>
            <a:pPr algn="ctr"/>
            <a:r>
              <a:rPr lang="en-US" sz="2000" b="1" dirty="0" err="1"/>
              <a:t>ViewData</a:t>
            </a:r>
            <a:endParaRPr lang="en-US" sz="2000" dirty="0"/>
          </a:p>
          <a:p>
            <a:pPr marL="171450" indent="-171450">
              <a:buFont typeface="Wingdings" panose="05000000000000000000" pitchFamily="2" charset="2"/>
              <a:buChar char="v"/>
            </a:pPr>
            <a:r>
              <a:rPr lang="en-US" sz="1600" dirty="0"/>
              <a:t>The </a:t>
            </a:r>
            <a:r>
              <a:rPr lang="en-US" sz="1600" b="1" dirty="0" err="1"/>
              <a:t>ViewData</a:t>
            </a:r>
            <a:r>
              <a:rPr lang="en-US" sz="1600" dirty="0"/>
              <a:t> is a property of the Controller Base class, which returns a </a:t>
            </a:r>
            <a:r>
              <a:rPr lang="en-US" sz="1600" b="1" u="sng" dirty="0" err="1">
                <a:hlinkClick r:id="rId2"/>
              </a:rPr>
              <a:t>ViewDataDictionary</a:t>
            </a:r>
            <a:r>
              <a:rPr lang="en-US" sz="1600" dirty="0"/>
              <a:t> object.</a:t>
            </a:r>
          </a:p>
          <a:p>
            <a:pPr marL="171450" indent="-171450">
              <a:buFont typeface="Wingdings" panose="05000000000000000000" pitchFamily="2" charset="2"/>
              <a:buChar char="v"/>
            </a:pPr>
            <a:r>
              <a:rPr lang="en-US" sz="1600" dirty="0"/>
              <a:t>The </a:t>
            </a:r>
            <a:r>
              <a:rPr lang="en-US" sz="1600" dirty="0" err="1"/>
              <a:t>ViewDataDictionary</a:t>
            </a:r>
            <a:r>
              <a:rPr lang="en-US" sz="1600" dirty="0"/>
              <a:t> as the name suggests is a dictionary object which allows us to store key-value pairs.</a:t>
            </a:r>
          </a:p>
          <a:p>
            <a:pPr marL="171450" indent="-171450">
              <a:buFont typeface="Wingdings" panose="05000000000000000000" pitchFamily="2" charset="2"/>
              <a:buChar char="v"/>
            </a:pPr>
            <a:r>
              <a:rPr lang="en-US" sz="1600" dirty="0"/>
              <a:t>When the View method invoked in the Controller Action method, the </a:t>
            </a:r>
            <a:r>
              <a:rPr lang="en-US" sz="1600" dirty="0" err="1"/>
              <a:t>ViewData</a:t>
            </a:r>
            <a:r>
              <a:rPr lang="en-US" sz="1600" dirty="0"/>
              <a:t> is automatically passed to the View.</a:t>
            </a:r>
          </a:p>
          <a:p>
            <a:pPr marL="171450" indent="-171450">
              <a:buFont typeface="Wingdings" panose="05000000000000000000" pitchFamily="2" charset="2"/>
              <a:buChar char="v"/>
            </a:pPr>
            <a:r>
              <a:rPr lang="en-US" sz="1600" dirty="0"/>
              <a:t>In the View, you can access the value stored in the </a:t>
            </a:r>
            <a:r>
              <a:rPr lang="en-US" sz="1600" dirty="0" err="1"/>
              <a:t>Viewdata</a:t>
            </a:r>
            <a:r>
              <a:rPr lang="en-US" sz="1600" dirty="0"/>
              <a:t> using the key.</a:t>
            </a:r>
          </a:p>
          <a:p>
            <a:endParaRPr lang="en-US" dirty="0"/>
          </a:p>
        </p:txBody>
      </p:sp>
      <p:sp>
        <p:nvSpPr>
          <p:cNvPr id="6" name="object 2">
            <a:extLst>
              <a:ext uri="{FF2B5EF4-FFF2-40B4-BE49-F238E27FC236}">
                <a16:creationId xmlns:a16="http://schemas.microsoft.com/office/drawing/2014/main" id="{CB5A4AF6-15D1-4A2B-A1EF-D5930EE20E57}"/>
              </a:ext>
            </a:extLst>
          </p:cNvPr>
          <p:cNvSpPr txBox="1">
            <a:spLocks/>
          </p:cNvSpPr>
          <p:nvPr/>
        </p:nvSpPr>
        <p:spPr>
          <a:xfrm>
            <a:off x="0" y="0"/>
            <a:ext cx="12209319" cy="935183"/>
          </a:xfrm>
          <a:prstGeom prst="rect">
            <a:avLst/>
          </a:prstGeom>
          <a:blipFill>
            <a:blip r:embed="rId3"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12" name="Title 11">
            <a:extLst>
              <a:ext uri="{FF2B5EF4-FFF2-40B4-BE49-F238E27FC236}">
                <a16:creationId xmlns:a16="http://schemas.microsoft.com/office/drawing/2014/main" id="{314E3AA8-C264-4C81-A127-91B1FA8BDED3}"/>
              </a:ext>
            </a:extLst>
          </p:cNvPr>
          <p:cNvSpPr>
            <a:spLocks noGrp="1"/>
          </p:cNvSpPr>
          <p:nvPr>
            <p:ph type="title"/>
          </p:nvPr>
        </p:nvSpPr>
        <p:spPr>
          <a:xfrm>
            <a:off x="0" y="10123"/>
            <a:ext cx="12192000" cy="935183"/>
          </a:xfrm>
        </p:spPr>
        <p:txBody>
          <a:bodyPr/>
          <a:lstStyle/>
          <a:p>
            <a:r>
              <a:rPr lang="en-US" b="1" dirty="0">
                <a:solidFill>
                  <a:schemeClr val="bg1"/>
                </a:solidFill>
              </a:rPr>
              <a:t>How to Pass data to view in  ASP.NET Core MVC</a:t>
            </a:r>
            <a:endParaRPr lang="en-US" dirty="0">
              <a:solidFill>
                <a:schemeClr val="bg1"/>
              </a:solidFill>
            </a:endParaRPr>
          </a:p>
        </p:txBody>
      </p:sp>
      <p:sp>
        <p:nvSpPr>
          <p:cNvPr id="13" name="Content Placeholder 2">
            <a:extLst>
              <a:ext uri="{FF2B5EF4-FFF2-40B4-BE49-F238E27FC236}">
                <a16:creationId xmlns:a16="http://schemas.microsoft.com/office/drawing/2014/main" id="{CDDD37DF-C960-46C0-994A-F7F609883C7C}"/>
              </a:ext>
            </a:extLst>
          </p:cNvPr>
          <p:cNvSpPr txBox="1">
            <a:spLocks/>
          </p:cNvSpPr>
          <p:nvPr/>
        </p:nvSpPr>
        <p:spPr>
          <a:xfrm>
            <a:off x="6656580" y="1553748"/>
            <a:ext cx="5424258" cy="56921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1200"/>
              </a:spcAft>
              <a:buSzPct val="25000"/>
              <a:buFont typeface="Segoe UI" panose="020B0502040204020203" pitchFamily="34" charset="0"/>
              <a:buChar char=" "/>
              <a:defRPr sz="1200" kern="1200">
                <a:solidFill>
                  <a:schemeClr val="tx1"/>
                </a:solidFill>
                <a:latin typeface="+mn-lt"/>
                <a:ea typeface="+mn-ea"/>
                <a:cs typeface="+mn-cs"/>
              </a:defRPr>
            </a:lvl1pPr>
            <a:lvl2pPr marL="401638" indent="7938" algn="l" defTabSz="914400" rtl="0" eaLnBrk="1" latinLnBrk="0" hangingPunct="1">
              <a:lnSpc>
                <a:spcPct val="90000"/>
              </a:lnSpc>
              <a:spcBef>
                <a:spcPts val="600"/>
              </a:spcBef>
              <a:spcAft>
                <a:spcPts val="1200"/>
              </a:spcAft>
              <a:buFont typeface="Segoe UI" panose="020B0502040204020203" pitchFamily="34" charset="0"/>
              <a:buChar char=" "/>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Segoe UI" panose="020B0502040204020203" pitchFamily="34" charset="0"/>
              <a:buChar char=" "/>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Segoe UI" panose="020B0502040204020203" pitchFamily="34" charset="0"/>
              <a:buChar char=" "/>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2000" b="1" dirty="0" err="1"/>
              <a:t>ViewBag</a:t>
            </a:r>
            <a:endParaRPr lang="en-US" sz="2000" b="1" dirty="0"/>
          </a:p>
          <a:p>
            <a:pPr marL="171450" indent="-171450">
              <a:buFont typeface="Wingdings" panose="05000000000000000000" pitchFamily="2" charset="2"/>
              <a:buChar char="v"/>
            </a:pPr>
            <a:r>
              <a:rPr lang="en-US" sz="1600" dirty="0" err="1"/>
              <a:t>Viewbag</a:t>
            </a:r>
            <a:r>
              <a:rPr lang="en-US" sz="1600" dirty="0"/>
              <a:t> derives from </a:t>
            </a:r>
            <a:r>
              <a:rPr lang="en-US" sz="1600" dirty="0" err="1"/>
              <a:t>DynamicViewData</a:t>
            </a:r>
            <a:r>
              <a:rPr lang="en-US" sz="1600" dirty="0"/>
              <a:t>, so it allows the creation of dynamic properties using dot notation (@</a:t>
            </a:r>
            <a:r>
              <a:rPr lang="en-US" sz="1600" dirty="0" err="1"/>
              <a:t>ViewBag.SomeKey</a:t>
            </a:r>
            <a:r>
              <a:rPr lang="en-US" sz="1600" dirty="0"/>
              <a:t> = &lt;value or object&gt;)</a:t>
            </a:r>
          </a:p>
          <a:p>
            <a:pPr marL="171450" indent="-171450">
              <a:buFont typeface="Wingdings" panose="05000000000000000000" pitchFamily="2" charset="2"/>
              <a:buChar char="v"/>
            </a:pPr>
            <a:r>
              <a:rPr lang="en-US" sz="1600" dirty="0"/>
              <a:t>no casting is required</a:t>
            </a:r>
          </a:p>
          <a:p>
            <a:pPr marL="171450" indent="-171450">
              <a:buFont typeface="Wingdings" panose="05000000000000000000" pitchFamily="2" charset="2"/>
              <a:buChar char="v"/>
            </a:pPr>
            <a:r>
              <a:rPr lang="en-US" sz="1600" dirty="0"/>
              <a:t>The syntax of </a:t>
            </a:r>
            <a:r>
              <a:rPr lang="en-US" sz="1600" dirty="0" err="1"/>
              <a:t>ViewBag</a:t>
            </a:r>
            <a:r>
              <a:rPr lang="en-US" sz="1600" dirty="0"/>
              <a:t> makes it quicker to add to controllers and views.</a:t>
            </a:r>
          </a:p>
          <a:p>
            <a:pPr marL="171450" indent="-171450">
              <a:buFont typeface="Wingdings" panose="05000000000000000000" pitchFamily="2" charset="2"/>
              <a:buChar char="v"/>
            </a:pPr>
            <a:r>
              <a:rPr lang="en-US" sz="1600" dirty="0"/>
              <a:t>The </a:t>
            </a:r>
            <a:r>
              <a:rPr lang="en-US" sz="1600" b="1" dirty="0" err="1"/>
              <a:t>ViewData</a:t>
            </a:r>
            <a:r>
              <a:rPr lang="en-US" sz="1600" b="1" dirty="0"/>
              <a:t> </a:t>
            </a:r>
            <a:r>
              <a:rPr lang="en-US" sz="1600" dirty="0"/>
              <a:t>and </a:t>
            </a:r>
            <a:r>
              <a:rPr lang="en-US" sz="1600" b="1" dirty="0" err="1"/>
              <a:t>ViewBag</a:t>
            </a:r>
            <a:r>
              <a:rPr lang="en-US" sz="1600" b="1" dirty="0"/>
              <a:t> </a:t>
            </a:r>
            <a:r>
              <a:rPr lang="en-US" sz="1600" dirty="0"/>
              <a:t>can pass data from the Controller to View. It cannot be used to pass data from One Controller to another controller.</a:t>
            </a:r>
          </a:p>
          <a:p>
            <a:endParaRPr lang="en-US" dirty="0"/>
          </a:p>
        </p:txBody>
      </p:sp>
    </p:spTree>
    <p:extLst>
      <p:ext uri="{BB962C8B-B14F-4D97-AF65-F5344CB8AC3E}">
        <p14:creationId xmlns:p14="http://schemas.microsoft.com/office/powerpoint/2010/main" val="35576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145472" y="1173208"/>
            <a:ext cx="11430000" cy="5335590"/>
          </a:xfrm>
        </p:spPr>
        <p:txBody>
          <a:bodyPr>
            <a:normAutofit lnSpcReduction="10000"/>
          </a:bodyPr>
          <a:lstStyle/>
          <a:p>
            <a:pPr marL="342900" indent="-342900">
              <a:buFont typeface="Wingdings" panose="05000000000000000000" pitchFamily="2" charset="2"/>
              <a:buChar char="v"/>
            </a:pPr>
            <a:r>
              <a:rPr lang="en-US" sz="2300" dirty="0"/>
              <a:t>The view which binds to a specific type of </a:t>
            </a:r>
            <a:r>
              <a:rPr lang="en-US" sz="2300" dirty="0" err="1"/>
              <a:t>ViewModel</a:t>
            </a:r>
            <a:r>
              <a:rPr lang="en-US" sz="2300" dirty="0"/>
              <a:t> instead of dynamic Property </a:t>
            </a:r>
          </a:p>
          <a:p>
            <a:pPr marL="342900" indent="-342900">
              <a:buFont typeface="Wingdings" panose="05000000000000000000" pitchFamily="2" charset="2"/>
              <a:buChar char="v"/>
            </a:pPr>
            <a:r>
              <a:rPr lang="en-US" sz="2300" dirty="0"/>
              <a:t>In the strongly typed View, we let the View know the type of </a:t>
            </a:r>
            <a:r>
              <a:rPr lang="en-US" sz="2300" dirty="0" err="1"/>
              <a:t>ViewModel</a:t>
            </a:r>
            <a:r>
              <a:rPr lang="en-US" sz="2300" dirty="0"/>
              <a:t> being passed to it.</a:t>
            </a:r>
          </a:p>
          <a:p>
            <a:pPr marL="342900" indent="-342900">
              <a:buFont typeface="Wingdings" panose="05000000000000000000" pitchFamily="2" charset="2"/>
              <a:buChar char="v"/>
            </a:pPr>
            <a:r>
              <a:rPr lang="en-US" sz="2300" dirty="0"/>
              <a:t>The strongly typed Views are created using </a:t>
            </a:r>
            <a:r>
              <a:rPr lang="en-US" sz="2300" dirty="0" err="1"/>
              <a:t>the@model</a:t>
            </a:r>
            <a:r>
              <a:rPr lang="en-US" sz="2300" dirty="0"/>
              <a:t> directive</a:t>
            </a:r>
          </a:p>
          <a:p>
            <a:pPr marL="342900" indent="-342900">
              <a:buFont typeface="Wingdings" panose="05000000000000000000" pitchFamily="2" charset="2"/>
              <a:buChar char="v"/>
            </a:pPr>
            <a:r>
              <a:rPr lang="en-US" sz="2300" dirty="0"/>
              <a:t>The @model directive is placed at the top of the view file specifying the type of the </a:t>
            </a:r>
            <a:r>
              <a:rPr lang="en-US" sz="2300" dirty="0" err="1"/>
              <a:t>ViewModel</a:t>
            </a:r>
            <a:r>
              <a:rPr lang="en-US" sz="2300" dirty="0"/>
              <a:t> that is being passed</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sz="1900" dirty="0"/>
              <a:t>And then you can refer to the model in the View directly</a:t>
            </a:r>
          </a:p>
          <a:p>
            <a:endParaRPr lang="en-US" dirty="0"/>
          </a:p>
          <a:p>
            <a:endParaRPr lang="en-US" dirty="0"/>
          </a:p>
          <a:p>
            <a:endParaRPr lang="en-US" dirty="0"/>
          </a:p>
          <a:p>
            <a:pPr marL="285750" indent="-285750">
              <a:buFont typeface="Wingdings" panose="05000000000000000000" pitchFamily="2" charset="2"/>
              <a:buChar char="v"/>
            </a:pPr>
            <a:r>
              <a:rPr lang="en-US" sz="1800" dirty="0"/>
              <a:t>With Strongly typed view you will get </a:t>
            </a:r>
            <a:r>
              <a:rPr lang="en-US" sz="1800" b="1" dirty="0" err="1"/>
              <a:t>Intellisense</a:t>
            </a:r>
            <a:r>
              <a:rPr lang="en-US" sz="1800" b="1" dirty="0"/>
              <a:t> help</a:t>
            </a:r>
            <a:r>
              <a:rPr lang="en-US" sz="1800" dirty="0"/>
              <a:t> and </a:t>
            </a:r>
            <a:r>
              <a:rPr lang="en-US" sz="1800" b="1" dirty="0"/>
              <a:t>compile time error checking</a:t>
            </a:r>
            <a:r>
              <a:rPr lang="en-US" sz="1800" dirty="0"/>
              <a:t>.</a:t>
            </a:r>
          </a:p>
          <a:p>
            <a:endParaRPr lang="en-US" dirty="0">
              <a:solidFill>
                <a:srgbClr val="FF0000"/>
              </a:solidFill>
            </a:endParaRPr>
          </a:p>
        </p:txBody>
      </p:sp>
      <p:graphicFrame>
        <p:nvGraphicFramePr>
          <p:cNvPr id="4" name="Table 3">
            <a:extLst>
              <a:ext uri="{FF2B5EF4-FFF2-40B4-BE49-F238E27FC236}">
                <a16:creationId xmlns:a16="http://schemas.microsoft.com/office/drawing/2014/main" id="{AE2BED9F-FA2C-4BCB-B083-1A6BA7325D8E}"/>
              </a:ext>
            </a:extLst>
          </p:cNvPr>
          <p:cNvGraphicFramePr>
            <a:graphicFrameLocks noGrp="1"/>
          </p:cNvGraphicFramePr>
          <p:nvPr>
            <p:extLst>
              <p:ext uri="{D42A27DB-BD31-4B8C-83A1-F6EECF244321}">
                <p14:modId xmlns:p14="http://schemas.microsoft.com/office/powerpoint/2010/main" val="819956771"/>
              </p:ext>
            </p:extLst>
          </p:nvPr>
        </p:nvGraphicFramePr>
        <p:xfrm>
          <a:off x="526473" y="4454392"/>
          <a:ext cx="4426014" cy="1230400"/>
        </p:xfrm>
        <a:graphic>
          <a:graphicData uri="http://schemas.openxmlformats.org/drawingml/2006/table">
            <a:tbl>
              <a:tblPr/>
              <a:tblGrid>
                <a:gridCol w="139240">
                  <a:extLst>
                    <a:ext uri="{9D8B030D-6E8A-4147-A177-3AD203B41FA5}">
                      <a16:colId xmlns:a16="http://schemas.microsoft.com/office/drawing/2014/main" val="2413236450"/>
                    </a:ext>
                  </a:extLst>
                </a:gridCol>
                <a:gridCol w="4286774">
                  <a:extLst>
                    <a:ext uri="{9D8B030D-6E8A-4147-A177-3AD203B41FA5}">
                      <a16:colId xmlns:a16="http://schemas.microsoft.com/office/drawing/2014/main" val="2696612364"/>
                    </a:ext>
                  </a:extLst>
                </a:gridCol>
              </a:tblGrid>
              <a:tr h="619590">
                <a:tc>
                  <a:txBody>
                    <a:bodyPr/>
                    <a:lstStyle/>
                    <a:p>
                      <a:pPr algn="r" fontAlgn="t"/>
                      <a:br>
                        <a:rPr lang="en-US" sz="1100" dirty="0">
                          <a:solidFill>
                            <a:srgbClr val="AAAAAA"/>
                          </a:solidFill>
                          <a:effectLst/>
                          <a:latin typeface="inherit"/>
                        </a:rPr>
                      </a:br>
                      <a:r>
                        <a:rPr lang="en-US" sz="1100" dirty="0">
                          <a:solidFill>
                            <a:srgbClr val="AAAAAA"/>
                          </a:solidFill>
                          <a:effectLst/>
                          <a:latin typeface="inherit"/>
                        </a:rPr>
                        <a:t>3</a:t>
                      </a:r>
                    </a:p>
                    <a:p>
                      <a:pPr algn="r" fontAlgn="t"/>
                      <a:r>
                        <a:rPr lang="en-US" sz="1100" dirty="0">
                          <a:solidFill>
                            <a:srgbClr val="AAAAAA"/>
                          </a:solidFill>
                          <a:effectLst/>
                          <a:latin typeface="inherit"/>
                        </a:rPr>
                        <a:t>4</a:t>
                      </a:r>
                    </a:p>
                    <a:p>
                      <a:pPr algn="r" fontAlgn="t"/>
                      <a:r>
                        <a:rPr lang="en-US" sz="1100" dirty="0">
                          <a:solidFill>
                            <a:srgbClr val="AAAAAA"/>
                          </a:solidFill>
                          <a:effectLst/>
                          <a:latin typeface="inherit"/>
                        </a:rPr>
                        <a:t>5</a:t>
                      </a:r>
                    </a:p>
                    <a:p>
                      <a:pPr algn="r" fontAlgn="t"/>
                      <a:r>
                        <a:rPr lang="en-US" sz="1100" dirty="0">
                          <a:solidFill>
                            <a:srgbClr val="AAAAAA"/>
                          </a:solidFill>
                          <a:effectLst/>
                          <a:latin typeface="inherit"/>
                        </a:rPr>
                        <a:t>6</a:t>
                      </a:r>
                    </a:p>
                    <a:p>
                      <a:pPr algn="r" fontAlgn="t"/>
                      <a:r>
                        <a:rPr lang="en-US" sz="1100" dirty="0">
                          <a:solidFill>
                            <a:srgbClr val="AAAAAA"/>
                          </a:solidFill>
                          <a:effectLst/>
                          <a:latin typeface="inherit"/>
                        </a:rPr>
                        <a:t>7</a:t>
                      </a:r>
                    </a:p>
                  </a:txBody>
                  <a:tcPr marL="56920" marR="56920" marT="28460" marB="28460">
                    <a:lnL>
                      <a:noFill/>
                    </a:lnL>
                    <a:lnR>
                      <a:noFill/>
                    </a:lnR>
                    <a:lnT>
                      <a:noFill/>
                    </a:lnT>
                    <a:lnB>
                      <a:noFill/>
                    </a:lnB>
                    <a:solidFill>
                      <a:srgbClr val="EEEEEE"/>
                    </a:solidFill>
                  </a:tcPr>
                </a:tc>
                <a:tc>
                  <a:txBody>
                    <a:bodyPr/>
                    <a:lstStyle/>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r>
                        <a:rPr lang="en-US" sz="1100" dirty="0">
                          <a:solidFill>
                            <a:srgbClr val="002D7A"/>
                          </a:solidFill>
                          <a:effectLst/>
                          <a:latin typeface="inherit"/>
                        </a:rPr>
                        <a:t>Id</a:t>
                      </a:r>
                      <a:r>
                        <a:rPr lang="en-US" sz="1100" dirty="0">
                          <a:solidFill>
                            <a:srgbClr val="006FE0"/>
                          </a:solidFill>
                          <a:effectLst/>
                          <a:latin typeface="inherit"/>
                        </a:rPr>
                        <a:t> :</a:t>
                      </a:r>
                      <a:r>
                        <a:rPr lang="en-US" sz="1100" dirty="0">
                          <a:solidFill>
                            <a:srgbClr val="333333"/>
                          </a:solidFill>
                          <a:effectLst/>
                          <a:latin typeface="inherit"/>
                        </a:rPr>
                        <a:t>@</a:t>
                      </a:r>
                      <a:r>
                        <a:rPr lang="en-US" sz="1100" dirty="0" err="1">
                          <a:solidFill>
                            <a:srgbClr val="002D7A"/>
                          </a:solidFill>
                          <a:effectLst/>
                          <a:latin typeface="inherit"/>
                        </a:rPr>
                        <a:t>Model</a:t>
                      </a:r>
                      <a:r>
                        <a:rPr lang="en-US" sz="1100" dirty="0" err="1">
                          <a:solidFill>
                            <a:srgbClr val="333333"/>
                          </a:solidFill>
                          <a:effectLst/>
                          <a:latin typeface="inherit"/>
                        </a:rPr>
                        <a:t>.</a:t>
                      </a:r>
                      <a:r>
                        <a:rPr lang="en-US" sz="1100" dirty="0" err="1">
                          <a:solidFill>
                            <a:srgbClr val="002D7A"/>
                          </a:solidFill>
                          <a:effectLst/>
                          <a:latin typeface="inherit"/>
                        </a:rPr>
                        <a:t>Id</a:t>
                      </a:r>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endParaRPr lang="en-US" sz="1100" dirty="0">
                        <a:solidFill>
                          <a:srgbClr val="000000"/>
                        </a:solidFill>
                        <a:effectLst/>
                        <a:latin typeface="inherit"/>
                      </a:endParaRPr>
                    </a:p>
                    <a:p>
                      <a:pPr algn="l" fontAlgn="t"/>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r>
                        <a:rPr lang="en-US" sz="1100" dirty="0">
                          <a:solidFill>
                            <a:srgbClr val="002D7A"/>
                          </a:solidFill>
                          <a:effectLst/>
                          <a:latin typeface="inherit"/>
                        </a:rPr>
                        <a:t>Name</a:t>
                      </a:r>
                      <a:r>
                        <a:rPr lang="en-US" sz="1100" dirty="0">
                          <a:solidFill>
                            <a:srgbClr val="006FE0"/>
                          </a:solidFill>
                          <a:effectLst/>
                          <a:latin typeface="inherit"/>
                        </a:rPr>
                        <a:t> :</a:t>
                      </a:r>
                      <a:r>
                        <a:rPr lang="en-US" sz="1100" dirty="0">
                          <a:solidFill>
                            <a:srgbClr val="333333"/>
                          </a:solidFill>
                          <a:effectLst/>
                          <a:latin typeface="inherit"/>
                        </a:rPr>
                        <a:t>@</a:t>
                      </a:r>
                      <a:r>
                        <a:rPr lang="en-US" sz="1100" dirty="0" err="1">
                          <a:solidFill>
                            <a:srgbClr val="002D7A"/>
                          </a:solidFill>
                          <a:effectLst/>
                          <a:latin typeface="inherit"/>
                        </a:rPr>
                        <a:t>Model.NameofCourse</a:t>
                      </a:r>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endParaRPr lang="en-US" sz="1100" dirty="0">
                        <a:solidFill>
                          <a:srgbClr val="000000"/>
                        </a:solidFill>
                        <a:effectLst/>
                        <a:latin typeface="inherit"/>
                      </a:endParaRPr>
                    </a:p>
                    <a:p>
                      <a:pPr algn="l" fontAlgn="t"/>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r>
                        <a:rPr lang="en-US" sz="1100" dirty="0">
                          <a:solidFill>
                            <a:srgbClr val="002D7A"/>
                          </a:solidFill>
                          <a:effectLst/>
                          <a:latin typeface="inherit"/>
                        </a:rPr>
                        <a:t>Name</a:t>
                      </a:r>
                      <a:r>
                        <a:rPr lang="en-US" sz="1100" dirty="0">
                          <a:solidFill>
                            <a:srgbClr val="006FE0"/>
                          </a:solidFill>
                          <a:effectLst/>
                          <a:latin typeface="inherit"/>
                        </a:rPr>
                        <a:t> :</a:t>
                      </a:r>
                      <a:r>
                        <a:rPr lang="en-US" sz="1100" dirty="0">
                          <a:solidFill>
                            <a:srgbClr val="333333"/>
                          </a:solidFill>
                          <a:effectLst/>
                          <a:latin typeface="inherit"/>
                        </a:rPr>
                        <a:t>@</a:t>
                      </a:r>
                      <a:r>
                        <a:rPr lang="en-US" sz="1100" dirty="0" err="1">
                          <a:solidFill>
                            <a:srgbClr val="002D7A"/>
                          </a:solidFill>
                          <a:effectLst/>
                          <a:latin typeface="inherit"/>
                        </a:rPr>
                        <a:t>Model</a:t>
                      </a:r>
                      <a:r>
                        <a:rPr lang="en-US" sz="1100" dirty="0" err="1">
                          <a:solidFill>
                            <a:srgbClr val="333333"/>
                          </a:solidFill>
                          <a:effectLst/>
                          <a:latin typeface="inherit"/>
                        </a:rPr>
                        <a:t>.</a:t>
                      </a:r>
                      <a:r>
                        <a:rPr lang="en-US" sz="1100" dirty="0" err="1">
                          <a:solidFill>
                            <a:srgbClr val="002D7A"/>
                          </a:solidFill>
                          <a:effectLst/>
                          <a:latin typeface="inherit"/>
                        </a:rPr>
                        <a:t>CreditHours</a:t>
                      </a:r>
                      <a:r>
                        <a:rPr lang="en-US" sz="1100" dirty="0">
                          <a:solidFill>
                            <a:srgbClr val="006FE0"/>
                          </a:solidFill>
                          <a:effectLst/>
                          <a:latin typeface="inherit"/>
                        </a:rPr>
                        <a:t>&lt;/</a:t>
                      </a:r>
                      <a:r>
                        <a:rPr lang="en-US" sz="1100" dirty="0">
                          <a:solidFill>
                            <a:srgbClr val="002D7A"/>
                          </a:solidFill>
                          <a:effectLst/>
                          <a:latin typeface="inherit"/>
                        </a:rPr>
                        <a:t>p</a:t>
                      </a:r>
                      <a:r>
                        <a:rPr lang="en-US" sz="1100" dirty="0">
                          <a:solidFill>
                            <a:srgbClr val="006FE0"/>
                          </a:solidFill>
                          <a:effectLst/>
                          <a:latin typeface="inherit"/>
                        </a:rPr>
                        <a:t>&gt;</a:t>
                      </a:r>
                      <a:endParaRPr lang="en-US" sz="1100" dirty="0">
                        <a:solidFill>
                          <a:srgbClr val="000000"/>
                        </a:solidFill>
                        <a:effectLst/>
                        <a:latin typeface="inherit"/>
                      </a:endParaRP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0000"/>
                          </a:solidFill>
                          <a:effectLst/>
                          <a:latin typeface="inherit"/>
                        </a:rPr>
                        <a:t> </a:t>
                      </a:r>
                    </a:p>
                  </a:txBody>
                  <a:tcPr marL="56920" marR="56920" marT="28460" marB="28460">
                    <a:lnL>
                      <a:noFill/>
                    </a:lnL>
                    <a:lnR>
                      <a:noFill/>
                    </a:lnR>
                    <a:lnT>
                      <a:noFill/>
                    </a:lnT>
                    <a:lnB>
                      <a:noFill/>
                    </a:lnB>
                    <a:solidFill>
                      <a:srgbClr val="F8F8FF"/>
                    </a:solidFill>
                  </a:tcPr>
                </a:tc>
                <a:extLst>
                  <a:ext uri="{0D108BD9-81ED-4DB2-BD59-A6C34878D82A}">
                    <a16:rowId xmlns:a16="http://schemas.microsoft.com/office/drawing/2014/main" val="1277412646"/>
                  </a:ext>
                </a:extLst>
              </a:tr>
            </a:tbl>
          </a:graphicData>
        </a:graphic>
      </p:graphicFrame>
      <p:graphicFrame>
        <p:nvGraphicFramePr>
          <p:cNvPr id="5" name="Table 4">
            <a:extLst>
              <a:ext uri="{FF2B5EF4-FFF2-40B4-BE49-F238E27FC236}">
                <a16:creationId xmlns:a16="http://schemas.microsoft.com/office/drawing/2014/main" id="{AE18632D-AE04-4538-B28C-B9E8AD5035EA}"/>
              </a:ext>
            </a:extLst>
          </p:cNvPr>
          <p:cNvGraphicFramePr>
            <a:graphicFrameLocks noGrp="1"/>
          </p:cNvGraphicFramePr>
          <p:nvPr>
            <p:extLst>
              <p:ext uri="{D42A27DB-BD31-4B8C-83A1-F6EECF244321}">
                <p14:modId xmlns:p14="http://schemas.microsoft.com/office/powerpoint/2010/main" val="4184560105"/>
              </p:ext>
            </p:extLst>
          </p:nvPr>
        </p:nvGraphicFramePr>
        <p:xfrm>
          <a:off x="526473" y="3568999"/>
          <a:ext cx="4426014" cy="392200"/>
        </p:xfrm>
        <a:graphic>
          <a:graphicData uri="http://schemas.openxmlformats.org/drawingml/2006/table">
            <a:tbl>
              <a:tblPr/>
              <a:tblGrid>
                <a:gridCol w="139240">
                  <a:extLst>
                    <a:ext uri="{9D8B030D-6E8A-4147-A177-3AD203B41FA5}">
                      <a16:colId xmlns:a16="http://schemas.microsoft.com/office/drawing/2014/main" val="3151912865"/>
                    </a:ext>
                  </a:extLst>
                </a:gridCol>
                <a:gridCol w="4286774">
                  <a:extLst>
                    <a:ext uri="{9D8B030D-6E8A-4147-A177-3AD203B41FA5}">
                      <a16:colId xmlns:a16="http://schemas.microsoft.com/office/drawing/2014/main" val="2297455758"/>
                    </a:ext>
                  </a:extLst>
                </a:gridCol>
              </a:tblGrid>
              <a:tr h="0">
                <a:tc>
                  <a:txBody>
                    <a:bodyPr/>
                    <a:lstStyle/>
                    <a:p>
                      <a:pPr algn="r" fontAlgn="t"/>
                      <a:br>
                        <a:rPr lang="en-US" sz="1100">
                          <a:solidFill>
                            <a:srgbClr val="AAAAAA"/>
                          </a:solidFill>
                          <a:effectLst/>
                          <a:latin typeface="inherit"/>
                        </a:rPr>
                      </a:br>
                      <a:r>
                        <a:rPr lang="en-US" sz="1100">
                          <a:solidFill>
                            <a:srgbClr val="AAAAAA"/>
                          </a:solidFill>
                          <a:effectLst/>
                          <a:latin typeface="inherit"/>
                        </a:rPr>
                        <a:t>3</a:t>
                      </a:r>
                    </a:p>
                  </a:txBody>
                  <a:tcPr marL="56920" marR="56920" marT="28460" marB="28460">
                    <a:lnL>
                      <a:noFill/>
                    </a:lnL>
                    <a:lnR>
                      <a:noFill/>
                    </a:lnR>
                    <a:lnT>
                      <a:noFill/>
                    </a:lnT>
                    <a:lnB>
                      <a:noFill/>
                    </a:lnB>
                    <a:solidFill>
                      <a:srgbClr val="EEEEEE"/>
                    </a:solidFill>
                  </a:tcPr>
                </a:tc>
                <a:tc>
                  <a:txBody>
                    <a:bodyPr/>
                    <a:lstStyle/>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r>
                        <a:rPr lang="en-US" sz="1100" dirty="0">
                          <a:solidFill>
                            <a:srgbClr val="008080"/>
                          </a:solidFill>
                          <a:effectLst/>
                          <a:latin typeface="inherit"/>
                        </a:rPr>
                        <a:t>model </a:t>
                      </a:r>
                      <a:r>
                        <a:rPr lang="en-US" sz="1100" dirty="0">
                          <a:solidFill>
                            <a:srgbClr val="000000"/>
                          </a:solidFill>
                          <a:effectLst/>
                          <a:latin typeface="inherit"/>
                        </a:rPr>
                        <a:t>Course</a:t>
                      </a:r>
                    </a:p>
                  </a:txBody>
                  <a:tcPr marL="56920" marR="56920" marT="28460" marB="28460">
                    <a:lnL>
                      <a:noFill/>
                    </a:lnL>
                    <a:lnR>
                      <a:noFill/>
                    </a:lnR>
                    <a:lnT>
                      <a:noFill/>
                    </a:lnT>
                    <a:lnB>
                      <a:noFill/>
                    </a:lnB>
                    <a:solidFill>
                      <a:srgbClr val="F8F8FF"/>
                    </a:solidFill>
                  </a:tcPr>
                </a:tc>
                <a:extLst>
                  <a:ext uri="{0D108BD9-81ED-4DB2-BD59-A6C34878D82A}">
                    <a16:rowId xmlns:a16="http://schemas.microsoft.com/office/drawing/2014/main" val="1902738699"/>
                  </a:ext>
                </a:extLst>
              </a:tr>
            </a:tbl>
          </a:graphicData>
        </a:graphic>
      </p:graphicFrame>
      <p:sp>
        <p:nvSpPr>
          <p:cNvPr id="12" name="object 2">
            <a:extLst>
              <a:ext uri="{FF2B5EF4-FFF2-40B4-BE49-F238E27FC236}">
                <a16:creationId xmlns:a16="http://schemas.microsoft.com/office/drawing/2014/main" id="{CDB971B2-AA23-493E-A6FE-A707F75A84A9}"/>
              </a:ext>
            </a:extLst>
          </p:cNvPr>
          <p:cNvSpPr>
            <a:spLocks noGrp="1"/>
          </p:cNvSpPr>
          <p:nvPr>
            <p:ph type="title"/>
          </p:nvPr>
        </p:nvSpPr>
        <p:spPr>
          <a:xfrm>
            <a:off x="-1" y="0"/>
            <a:ext cx="12209319" cy="935183"/>
          </a:xfrm>
          <a:prstGeom prst="rect">
            <a:avLst/>
          </a:prstGeom>
          <a:blipFill>
            <a:blip r:embed="rId2" cstate="print"/>
            <a:stretch>
              <a:fillRect/>
            </a:stretch>
          </a:blipFill>
        </p:spPr>
        <p:txBody>
          <a:bodyPr wrap="square" lIns="0" tIns="0" rIns="0" bIns="0" rtlCol="0">
            <a:normAutofit fontScale="90000"/>
          </a:bodyPr>
          <a:lstStyle/>
          <a:p>
            <a:br>
              <a:rPr lang="en-US" b="1" dirty="0">
                <a:solidFill>
                  <a:schemeClr val="bg1"/>
                </a:solidFill>
              </a:rPr>
            </a:br>
            <a:r>
              <a:rPr lang="en-US" b="1" dirty="0">
                <a:solidFill>
                  <a:schemeClr val="bg1"/>
                </a:solidFill>
              </a:rPr>
              <a:t> Strongly Typed View</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29238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6DDD5-A4DF-442F-9C37-7A175FDD5D74}"/>
              </a:ext>
            </a:extLst>
          </p:cNvPr>
          <p:cNvSpPr>
            <a:spLocks noGrp="1"/>
          </p:cNvSpPr>
          <p:nvPr>
            <p:ph idx="1"/>
          </p:nvPr>
        </p:nvSpPr>
        <p:spPr>
          <a:xfrm>
            <a:off x="426027" y="1402773"/>
            <a:ext cx="11430000" cy="4867999"/>
          </a:xfrm>
        </p:spPr>
        <p:txBody>
          <a:bodyPr>
            <a:normAutofit/>
          </a:bodyPr>
          <a:lstStyle/>
          <a:p>
            <a:pPr marL="342900" indent="-342900">
              <a:buFont typeface="Wingdings" panose="05000000000000000000" pitchFamily="2" charset="2"/>
              <a:buChar char="v"/>
            </a:pPr>
            <a:r>
              <a:rPr lang="en-US" sz="2000" dirty="0"/>
              <a:t>To pass  all of the data that needed from  controller to the View</a:t>
            </a:r>
          </a:p>
          <a:p>
            <a:pPr marL="342900" indent="-342900">
              <a:buFont typeface="Wingdings" panose="05000000000000000000" pitchFamily="2" charset="2"/>
              <a:buChar char="v"/>
            </a:pPr>
            <a:r>
              <a:rPr lang="en-US" sz="2000" dirty="0"/>
              <a:t> The Model property allows  to create the strongly typed Views using the @model directive.</a:t>
            </a:r>
          </a:p>
          <a:p>
            <a:pPr marL="342900" indent="-342900">
              <a:buFont typeface="Wingdings" panose="05000000000000000000" pitchFamily="2" charset="2"/>
              <a:buChar char="v"/>
            </a:pPr>
            <a:r>
              <a:rPr lang="en-US" sz="2000" dirty="0"/>
              <a:t>The </a:t>
            </a:r>
            <a:r>
              <a:rPr lang="en-US" sz="2000" dirty="0" err="1"/>
              <a:t>ViewModel</a:t>
            </a:r>
            <a:r>
              <a:rPr lang="en-US" sz="2000" dirty="0"/>
              <a:t> is passed from the </a:t>
            </a:r>
            <a:r>
              <a:rPr lang="en-US" sz="2000" b="1" u="sng" dirty="0">
                <a:hlinkClick r:id="rId2"/>
              </a:rPr>
              <a:t>Controller</a:t>
            </a:r>
            <a:r>
              <a:rPr lang="en-US" sz="2000" dirty="0"/>
              <a:t> to the View either using the </a:t>
            </a:r>
            <a:r>
              <a:rPr lang="en-US" sz="2000" b="1" u="sng" dirty="0" err="1">
                <a:hlinkClick r:id="rId3"/>
              </a:rPr>
              <a:t>ViewBag</a:t>
            </a:r>
            <a:r>
              <a:rPr lang="en-US" sz="2000" b="1" u="sng" dirty="0">
                <a:hlinkClick r:id="rId3"/>
              </a:rPr>
              <a:t> or </a:t>
            </a:r>
            <a:r>
              <a:rPr lang="en-US" sz="2000" b="1" u="sng" dirty="0" err="1">
                <a:hlinkClick r:id="rId3"/>
              </a:rPr>
              <a:t>ViewData</a:t>
            </a:r>
            <a:r>
              <a:rPr lang="en-US" sz="2000" dirty="0"/>
              <a:t>.</a:t>
            </a:r>
          </a:p>
          <a:p>
            <a:pPr marL="342900" indent="-342900">
              <a:buFont typeface="Wingdings" panose="05000000000000000000" pitchFamily="2" charset="2"/>
              <a:buChar char="v"/>
            </a:pPr>
            <a:r>
              <a:rPr lang="en-US" sz="2000" b="1" dirty="0" err="1"/>
              <a:t>ViewModel</a:t>
            </a:r>
            <a:r>
              <a:rPr lang="en-US" sz="2000" b="1" dirty="0"/>
              <a:t> </a:t>
            </a:r>
            <a:r>
              <a:rPr lang="en-US" sz="2000" dirty="0"/>
              <a:t>classes can live anywhere in your ASP.NET Core MVC project, but to keep things better organized, usually place them in a folder that is named </a:t>
            </a:r>
            <a:r>
              <a:rPr lang="en-US" sz="2000" b="1" dirty="0" err="1"/>
              <a:t>ViewModels</a:t>
            </a:r>
            <a:endParaRPr lang="en-US" sz="2000" dirty="0"/>
          </a:p>
          <a:p>
            <a:pPr marL="342900" indent="-342900">
              <a:buFont typeface="Wingdings" panose="05000000000000000000" pitchFamily="2" charset="2"/>
              <a:buChar char="v"/>
            </a:pPr>
            <a:endParaRPr lang="en-US" sz="2000" dirty="0">
              <a:solidFill>
                <a:srgbClr val="FF0000"/>
              </a:solidFill>
            </a:endParaRPr>
          </a:p>
        </p:txBody>
      </p:sp>
      <p:sp>
        <p:nvSpPr>
          <p:cNvPr id="4" name="object 2">
            <a:extLst>
              <a:ext uri="{FF2B5EF4-FFF2-40B4-BE49-F238E27FC236}">
                <a16:creationId xmlns:a16="http://schemas.microsoft.com/office/drawing/2014/main" id="{BECB16DB-9A10-42B9-91B7-F8EA64656BA7}"/>
              </a:ext>
            </a:extLst>
          </p:cNvPr>
          <p:cNvSpPr/>
          <p:nvPr/>
        </p:nvSpPr>
        <p:spPr>
          <a:xfrm>
            <a:off x="856" y="-47596"/>
            <a:ext cx="12191144" cy="825442"/>
          </a:xfrm>
          <a:prstGeom prst="rect">
            <a:avLst/>
          </a:prstGeom>
          <a:blipFill>
            <a:blip r:embed="rId4"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CB3E866B-B9E6-4D86-95B8-60A94BB50E61}"/>
              </a:ext>
            </a:extLst>
          </p:cNvPr>
          <p:cNvSpPr>
            <a:spLocks noGrp="1"/>
          </p:cNvSpPr>
          <p:nvPr>
            <p:ph type="title"/>
          </p:nvPr>
        </p:nvSpPr>
        <p:spPr>
          <a:xfrm>
            <a:off x="0" y="-75553"/>
            <a:ext cx="12191144" cy="853400"/>
          </a:xfrm>
        </p:spPr>
        <p:txBody>
          <a:bodyPr/>
          <a:lstStyle/>
          <a:p>
            <a:r>
              <a:rPr lang="en-US" b="1" dirty="0" err="1">
                <a:solidFill>
                  <a:schemeClr val="bg1"/>
                </a:solidFill>
              </a:rPr>
              <a:t>ViewModel</a:t>
            </a:r>
            <a:endParaRPr lang="en-US" dirty="0">
              <a:solidFill>
                <a:schemeClr val="bg1"/>
              </a:solidFill>
            </a:endParaRPr>
          </a:p>
        </p:txBody>
      </p:sp>
    </p:spTree>
    <p:extLst>
      <p:ext uri="{BB962C8B-B14F-4D97-AF65-F5344CB8AC3E}">
        <p14:creationId xmlns:p14="http://schemas.microsoft.com/office/powerpoint/2010/main" val="194200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5491566" cy="4572752"/>
          </a:xfrm>
        </p:spPr>
        <p:txBody>
          <a:bodyPr>
            <a:normAutofit/>
          </a:bodyPr>
          <a:lstStyle/>
          <a:p>
            <a:pPr marL="171450" indent="-171450">
              <a:buFont typeface="Wingdings" panose="05000000000000000000" pitchFamily="2" charset="2"/>
              <a:buChar char="v"/>
            </a:pPr>
            <a:r>
              <a:rPr lang="en-US" sz="1800" dirty="0"/>
              <a:t>The Layouts and sections in ASP.NET MVC core help us to maintain a consistent look across all the pages or views of our application.</a:t>
            </a:r>
          </a:p>
          <a:p>
            <a:pPr marL="171450" indent="-171450">
              <a:buFont typeface="Wingdings" panose="05000000000000000000" pitchFamily="2" charset="2"/>
              <a:buChar char="v"/>
            </a:pPr>
            <a:r>
              <a:rPr lang="en-US" sz="1800" dirty="0"/>
              <a:t>The design of the most websites includes a menu, a header, footer and sidebars.</a:t>
            </a:r>
          </a:p>
          <a:p>
            <a:pPr marL="171450" indent="-171450">
              <a:buFont typeface="Wingdings" panose="05000000000000000000" pitchFamily="2" charset="2"/>
              <a:buChar char="v"/>
            </a:pPr>
            <a:r>
              <a:rPr lang="en-US" sz="1800" dirty="0"/>
              <a:t>But the contents of the menu, header, footer, </a:t>
            </a:r>
            <a:r>
              <a:rPr lang="en-US" sz="1800" dirty="0" err="1"/>
              <a:t>colour</a:t>
            </a:r>
            <a:r>
              <a:rPr lang="en-US" sz="1800" dirty="0"/>
              <a:t> schemes do not change. This gives the web pages a consistent look.</a:t>
            </a:r>
          </a:p>
          <a:p>
            <a:pPr marL="171450" indent="-171450">
              <a:buFont typeface="Wingdings" panose="05000000000000000000" pitchFamily="2" charset="2"/>
              <a:buChar char="v"/>
            </a:pPr>
            <a:r>
              <a:rPr lang="en-US" sz="1800" dirty="0"/>
              <a:t>The Views folder also contains a shared folder, where views shared across multiple views are shared. </a:t>
            </a:r>
          </a:p>
          <a:p>
            <a:pPr marL="171450" indent="-171450">
              <a:buFont typeface="Wingdings" panose="05000000000000000000" pitchFamily="2" charset="2"/>
              <a:buChar char="v"/>
            </a:pPr>
            <a:r>
              <a:rPr lang="en-US" sz="1800" dirty="0"/>
              <a:t> Since layouts are shared across the other views, they are stores in the Views/Shared folder.</a:t>
            </a:r>
          </a:p>
        </p:txBody>
      </p:sp>
      <p:pic>
        <p:nvPicPr>
          <p:cNvPr id="3078" name="Picture 6" descr="page-layouts in ASP.NET Core">
            <a:extLst>
              <a:ext uri="{FF2B5EF4-FFF2-40B4-BE49-F238E27FC236}">
                <a16:creationId xmlns:a16="http://schemas.microsoft.com/office/drawing/2014/main" id="{F6FE7B6E-6C87-403B-9592-BC0786967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755" y="1718511"/>
            <a:ext cx="5134811" cy="405765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65928718-BCD8-4A00-A6A4-8AD63A02D305}"/>
              </a:ext>
            </a:extLst>
          </p:cNvPr>
          <p:cNvSpPr/>
          <p:nvPr/>
        </p:nvSpPr>
        <p:spPr>
          <a:xfrm>
            <a:off x="856" y="11834"/>
            <a:ext cx="12191144" cy="825442"/>
          </a:xfrm>
          <a:prstGeom prst="rect">
            <a:avLst/>
          </a:prstGeom>
          <a:blipFill>
            <a:blip r:embed="rId3"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12AEBC75-0C69-4ECC-AB24-2FD28BCC7592}"/>
              </a:ext>
            </a:extLst>
          </p:cNvPr>
          <p:cNvSpPr>
            <a:spLocks noGrp="1"/>
          </p:cNvSpPr>
          <p:nvPr>
            <p:ph type="title"/>
          </p:nvPr>
        </p:nvSpPr>
        <p:spPr>
          <a:xfrm>
            <a:off x="0" y="0"/>
            <a:ext cx="12191144" cy="825443"/>
          </a:xfrm>
        </p:spPr>
        <p:txBody>
          <a:bodyPr/>
          <a:lstStyle/>
          <a:p>
            <a:r>
              <a:rPr lang="en-US" b="1" dirty="0">
                <a:solidFill>
                  <a:schemeClr val="bg1"/>
                </a:solidFill>
              </a:rPr>
              <a:t> Layouts and Sections in ASP.NET MVC Core</a:t>
            </a:r>
            <a:endParaRPr lang="en-US" dirty="0">
              <a:solidFill>
                <a:schemeClr val="bg1"/>
              </a:solidFill>
            </a:endParaRPr>
          </a:p>
        </p:txBody>
      </p:sp>
    </p:spTree>
    <p:extLst>
      <p:ext uri="{BB962C8B-B14F-4D97-AF65-F5344CB8AC3E}">
        <p14:creationId xmlns:p14="http://schemas.microsoft.com/office/powerpoint/2010/main" val="152357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5193693" cy="4572752"/>
          </a:xfrm>
        </p:spPr>
        <p:txBody>
          <a:bodyPr>
            <a:normAutofit/>
          </a:bodyPr>
          <a:lstStyle/>
          <a:p>
            <a:pPr marL="171450" indent="-171450">
              <a:buFont typeface="Wingdings" panose="05000000000000000000" pitchFamily="2" charset="2"/>
              <a:buChar char="v"/>
            </a:pPr>
            <a:r>
              <a:rPr lang="en-US" sz="2000" dirty="0"/>
              <a:t>Create a folder named Shared under Views folder</a:t>
            </a:r>
          </a:p>
          <a:p>
            <a:pPr marL="171450" indent="-171450">
              <a:buFont typeface="Wingdings" panose="05000000000000000000" pitchFamily="2" charset="2"/>
              <a:buChar char="v"/>
            </a:pPr>
            <a:r>
              <a:rPr lang="en-US" sz="2000" dirty="0"/>
              <a:t>Right Click on the Shared folder and click on Add View</a:t>
            </a:r>
          </a:p>
          <a:p>
            <a:pPr marL="171450" indent="-171450">
              <a:buFont typeface="Wingdings" panose="05000000000000000000" pitchFamily="2" charset="2"/>
              <a:buChar char="v"/>
            </a:pPr>
            <a:r>
              <a:rPr lang="en-US" sz="2000" dirty="0"/>
              <a:t>Enter the view name as _Layout.</a:t>
            </a:r>
          </a:p>
          <a:p>
            <a:pPr marL="171450" indent="-171450">
              <a:buFont typeface="Wingdings" panose="05000000000000000000" pitchFamily="2" charset="2"/>
              <a:buChar char="v"/>
            </a:pPr>
            <a:r>
              <a:rPr lang="en-US" sz="2000" dirty="0"/>
              <a:t>Select the Empty Template and do not select Create as a partial view &amp; Use a layout page as shown in the image below</a:t>
            </a:r>
          </a:p>
          <a:p>
            <a:pPr marL="171450" indent="-171450">
              <a:buFont typeface="Wingdings" panose="05000000000000000000" pitchFamily="2" charset="2"/>
              <a:buChar char="v"/>
            </a:pPr>
            <a:r>
              <a:rPr lang="en-US" sz="2000" dirty="0"/>
              <a:t>Click on Add to create the View.</a:t>
            </a:r>
          </a:p>
        </p:txBody>
      </p:sp>
      <p:pic>
        <p:nvPicPr>
          <p:cNvPr id="5122" name="Picture 2" descr="How to Create a Layout Page">
            <a:extLst>
              <a:ext uri="{FF2B5EF4-FFF2-40B4-BE49-F238E27FC236}">
                <a16:creationId xmlns:a16="http://schemas.microsoft.com/office/drawing/2014/main" id="{6B22D6DE-DC85-47D7-A366-2AE98B757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654" y="1855211"/>
            <a:ext cx="5193693"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2543BBB5-CD22-4B3A-8FCF-4CCE5A361877}"/>
              </a:ext>
            </a:extLst>
          </p:cNvPr>
          <p:cNvSpPr/>
          <p:nvPr/>
        </p:nvSpPr>
        <p:spPr>
          <a:xfrm>
            <a:off x="856" y="0"/>
            <a:ext cx="12191144" cy="825442"/>
          </a:xfrm>
          <a:prstGeom prst="rect">
            <a:avLst/>
          </a:prstGeom>
          <a:blipFill>
            <a:blip r:embed="rId3" cstate="print"/>
            <a:stretch>
              <a:fillRect/>
            </a:stretch>
          </a:blipFill>
        </p:spPr>
        <p:txBody>
          <a:bodyPr wrap="square" lIns="0" tIns="0" rIns="0" bIns="0" rtlCol="0"/>
          <a:lstStyle/>
          <a:p>
            <a:endParaRPr sz="1092" dirty="0"/>
          </a:p>
        </p:txBody>
      </p:sp>
      <p:sp>
        <p:nvSpPr>
          <p:cNvPr id="8" name="Title 1">
            <a:extLst>
              <a:ext uri="{FF2B5EF4-FFF2-40B4-BE49-F238E27FC236}">
                <a16:creationId xmlns:a16="http://schemas.microsoft.com/office/drawing/2014/main" id="{EDFDD48D-DA55-4589-892B-0B315F218815}"/>
              </a:ext>
            </a:extLst>
          </p:cNvPr>
          <p:cNvSpPr>
            <a:spLocks noGrp="1"/>
          </p:cNvSpPr>
          <p:nvPr>
            <p:ph type="title"/>
          </p:nvPr>
        </p:nvSpPr>
        <p:spPr>
          <a:xfrm>
            <a:off x="0" y="0"/>
            <a:ext cx="12192000" cy="825500"/>
          </a:xfrm>
        </p:spPr>
        <p:txBody>
          <a:bodyPr>
            <a:normAutofit/>
          </a:bodyPr>
          <a:lstStyle/>
          <a:p>
            <a:r>
              <a:rPr lang="en-US" b="1" dirty="0">
                <a:solidFill>
                  <a:schemeClr val="bg1"/>
                </a:solidFill>
              </a:rPr>
              <a:t> How to Create the Layout Page</a:t>
            </a:r>
          </a:p>
        </p:txBody>
      </p:sp>
    </p:spTree>
    <p:extLst>
      <p:ext uri="{BB962C8B-B14F-4D97-AF65-F5344CB8AC3E}">
        <p14:creationId xmlns:p14="http://schemas.microsoft.com/office/powerpoint/2010/main" val="259424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016AA-F1D0-4AC7-B3EB-32F03CC4E89F}"/>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sz="2800" b="1" dirty="0"/>
              <a:t>Step 1 : </a:t>
            </a:r>
            <a:r>
              <a:rPr lang="en-US" sz="2800" dirty="0"/>
              <a:t>In </a:t>
            </a:r>
            <a:r>
              <a:rPr lang="en-US" sz="2800" dirty="0" err="1"/>
              <a:t>ConfigureServices</a:t>
            </a:r>
            <a:r>
              <a:rPr lang="en-US" sz="2800" dirty="0"/>
              <a:t>() method of the Startup class in </a:t>
            </a:r>
            <a:r>
              <a:rPr lang="en-US" sz="2800" dirty="0" err="1"/>
              <a:t>Startup.cs</a:t>
            </a:r>
            <a:r>
              <a:rPr lang="en-US" sz="2800" dirty="0"/>
              <a:t> file, include the following line. </a:t>
            </a:r>
          </a:p>
          <a:p>
            <a:pPr lvl="2"/>
            <a:r>
              <a:rPr lang="en-US" sz="3600" dirty="0" err="1"/>
              <a:t>services.AddMvc</a:t>
            </a:r>
            <a:r>
              <a:rPr lang="en-US" sz="3600" dirty="0"/>
              <a:t>();</a:t>
            </a:r>
          </a:p>
          <a:p>
            <a:pPr marL="457200" indent="-457200">
              <a:buFont typeface="Wingdings" panose="05000000000000000000" pitchFamily="2" charset="2"/>
              <a:buChar char="v"/>
            </a:pPr>
            <a:r>
              <a:rPr lang="en-US" sz="2800" dirty="0"/>
              <a:t>This line of code adds the required MVC services to the dependency injection container in asp.net core.</a:t>
            </a:r>
          </a:p>
          <a:p>
            <a:pPr marL="514350" indent="-514350">
              <a:buFont typeface="Wingdings" panose="05000000000000000000" pitchFamily="2" charset="2"/>
              <a:buChar char="v"/>
            </a:pPr>
            <a:r>
              <a:rPr lang="en-US" sz="2800" b="1" dirty="0"/>
              <a:t>Step 2 : </a:t>
            </a:r>
            <a:r>
              <a:rPr lang="en-US" sz="2800" dirty="0"/>
              <a:t>In the Configure() method, add </a:t>
            </a:r>
            <a:r>
              <a:rPr lang="en-US" sz="2800" dirty="0">
                <a:solidFill>
                  <a:srgbClr val="FF0000"/>
                </a:solidFill>
              </a:rPr>
              <a:t>UseMvcWithDefaultRoute() </a:t>
            </a:r>
            <a:r>
              <a:rPr lang="en-US" sz="2800" dirty="0" err="1"/>
              <a:t>midddleware</a:t>
            </a:r>
            <a:r>
              <a:rPr lang="en-US" sz="2800" dirty="0"/>
              <a:t> to the application's request processing pipeline</a:t>
            </a:r>
          </a:p>
        </p:txBody>
      </p:sp>
      <p:sp>
        <p:nvSpPr>
          <p:cNvPr id="4" name="object 2">
            <a:extLst>
              <a:ext uri="{FF2B5EF4-FFF2-40B4-BE49-F238E27FC236}">
                <a16:creationId xmlns:a16="http://schemas.microsoft.com/office/drawing/2014/main" id="{E14C8DE9-507C-4259-BD9E-2F5B26E7B94F}"/>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Setting up MVC in Asp.net core</a:t>
            </a:r>
          </a:p>
        </p:txBody>
      </p:sp>
    </p:spTree>
    <p:extLst>
      <p:ext uri="{BB962C8B-B14F-4D97-AF65-F5344CB8AC3E}">
        <p14:creationId xmlns:p14="http://schemas.microsoft.com/office/powerpoint/2010/main" val="16188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5193693" cy="4572752"/>
          </a:xfrm>
        </p:spPr>
        <p:txBody>
          <a:bodyPr/>
          <a:lstStyle/>
          <a:p>
            <a:pPr marL="171450" indent="-171450">
              <a:buFont typeface="Wingdings" panose="05000000000000000000" pitchFamily="2" charset="2"/>
              <a:buChar char="v"/>
            </a:pPr>
            <a:r>
              <a:rPr lang="en-US" sz="1800" dirty="0"/>
              <a:t>The </a:t>
            </a:r>
            <a:r>
              <a:rPr lang="en-US" sz="1800" dirty="0" err="1"/>
              <a:t>RenderBody</a:t>
            </a:r>
            <a:r>
              <a:rPr lang="en-US" sz="1800" dirty="0"/>
              <a:t> is a special method that marks the location where views using this layout will have their content rendered. This basically acts as a placeholder for the Views.</a:t>
            </a:r>
          </a:p>
          <a:p>
            <a:pPr marL="171450" indent="-171450">
              <a:buFont typeface="Wingdings" panose="05000000000000000000" pitchFamily="2" charset="2"/>
              <a:buChar char="v"/>
            </a:pPr>
            <a:r>
              <a:rPr lang="en-US" sz="1800" dirty="0"/>
              <a:t>Adding the View and select the Layout Page</a:t>
            </a:r>
          </a:p>
          <a:p>
            <a:pPr marL="171450" indent="-171450">
              <a:buFont typeface="Wingdings" panose="05000000000000000000" pitchFamily="2" charset="2"/>
              <a:buChar char="v"/>
            </a:pPr>
            <a:endParaRPr lang="en-US" dirty="0"/>
          </a:p>
          <a:p>
            <a:pPr marL="171450" indent="-171450">
              <a:buFont typeface="Wingdings" panose="05000000000000000000" pitchFamily="2" charset="2"/>
              <a:buChar char="v"/>
            </a:pPr>
            <a:endParaRPr lang="en-US" dirty="0"/>
          </a:p>
          <a:p>
            <a:pPr marL="171450" indent="-171450">
              <a:buFont typeface="Wingdings" panose="05000000000000000000" pitchFamily="2" charset="2"/>
              <a:buChar char="v"/>
            </a:pPr>
            <a:br>
              <a:rPr lang="en-US" dirty="0"/>
            </a:br>
            <a:endParaRPr lang="en-US" dirty="0"/>
          </a:p>
        </p:txBody>
      </p:sp>
      <p:graphicFrame>
        <p:nvGraphicFramePr>
          <p:cNvPr id="8" name="Table 7">
            <a:extLst>
              <a:ext uri="{FF2B5EF4-FFF2-40B4-BE49-F238E27FC236}">
                <a16:creationId xmlns:a16="http://schemas.microsoft.com/office/drawing/2014/main" id="{47DB2D47-F34B-4C7B-B44A-A617464A267D}"/>
              </a:ext>
            </a:extLst>
          </p:cNvPr>
          <p:cNvGraphicFramePr>
            <a:graphicFrameLocks noGrp="1"/>
          </p:cNvGraphicFramePr>
          <p:nvPr>
            <p:extLst>
              <p:ext uri="{D42A27DB-BD31-4B8C-83A1-F6EECF244321}">
                <p14:modId xmlns:p14="http://schemas.microsoft.com/office/powerpoint/2010/main" val="11911139"/>
              </p:ext>
            </p:extLst>
          </p:nvPr>
        </p:nvGraphicFramePr>
        <p:xfrm>
          <a:off x="801860" y="3500657"/>
          <a:ext cx="4426014" cy="1252236"/>
        </p:xfrm>
        <a:graphic>
          <a:graphicData uri="http://schemas.openxmlformats.org/drawingml/2006/table">
            <a:tbl>
              <a:tblPr/>
              <a:tblGrid>
                <a:gridCol w="139240">
                  <a:extLst>
                    <a:ext uri="{9D8B030D-6E8A-4147-A177-3AD203B41FA5}">
                      <a16:colId xmlns:a16="http://schemas.microsoft.com/office/drawing/2014/main" val="2879487327"/>
                    </a:ext>
                  </a:extLst>
                </a:gridCol>
                <a:gridCol w="4286774">
                  <a:extLst>
                    <a:ext uri="{9D8B030D-6E8A-4147-A177-3AD203B41FA5}">
                      <a16:colId xmlns:a16="http://schemas.microsoft.com/office/drawing/2014/main" val="4094619497"/>
                    </a:ext>
                  </a:extLst>
                </a:gridCol>
              </a:tblGrid>
              <a:tr h="1252236">
                <a:tc>
                  <a:txBody>
                    <a:bodyPr/>
                    <a:lstStyle/>
                    <a:p>
                      <a:pPr algn="r" fontAlgn="t"/>
                      <a:r>
                        <a:rPr lang="en-US" sz="1100">
                          <a:solidFill>
                            <a:srgbClr val="AAAAAA"/>
                          </a:solidFill>
                          <a:effectLst/>
                          <a:latin typeface="inherit"/>
                        </a:rPr>
                        <a:t>1</a:t>
                      </a:r>
                    </a:p>
                    <a:p>
                      <a:pPr algn="r" fontAlgn="t"/>
                      <a:r>
                        <a:rPr lang="en-US" sz="1100">
                          <a:solidFill>
                            <a:srgbClr val="AAAAAA"/>
                          </a:solidFill>
                          <a:effectLst/>
                          <a:latin typeface="inherit"/>
                        </a:rPr>
                        <a:t>2</a:t>
                      </a:r>
                    </a:p>
                    <a:p>
                      <a:pPr algn="r" fontAlgn="t"/>
                      <a:r>
                        <a:rPr lang="en-US" sz="1100">
                          <a:solidFill>
                            <a:srgbClr val="AAAAAA"/>
                          </a:solidFill>
                          <a:effectLst/>
                          <a:latin typeface="inherit"/>
                        </a:rPr>
                        <a:t>3</a:t>
                      </a:r>
                    </a:p>
                    <a:p>
                      <a:pPr algn="r" fontAlgn="t"/>
                      <a:r>
                        <a:rPr lang="en-US" sz="1100">
                          <a:solidFill>
                            <a:srgbClr val="AAAAAA"/>
                          </a:solidFill>
                          <a:effectLst/>
                          <a:latin typeface="inherit"/>
                        </a:rPr>
                        <a:t>4</a:t>
                      </a:r>
                    </a:p>
                    <a:p>
                      <a:pPr algn="r" fontAlgn="t"/>
                      <a:r>
                        <a:rPr lang="en-US" sz="1100">
                          <a:solidFill>
                            <a:srgbClr val="AAAAAA"/>
                          </a:solidFill>
                          <a:effectLst/>
                          <a:latin typeface="inherit"/>
                        </a:rPr>
                        <a:t>5</a:t>
                      </a:r>
                    </a:p>
                    <a:p>
                      <a:pPr algn="r" fontAlgn="t"/>
                      <a:r>
                        <a:rPr lang="en-US" sz="1100">
                          <a:solidFill>
                            <a:srgbClr val="AAAAAA"/>
                          </a:solidFill>
                          <a:effectLst/>
                          <a:latin typeface="inherit"/>
                        </a:rPr>
                        <a:t>6</a:t>
                      </a:r>
                    </a:p>
                    <a:p>
                      <a:pPr algn="r" fontAlgn="t"/>
                      <a:r>
                        <a:rPr lang="en-US" sz="1100">
                          <a:solidFill>
                            <a:srgbClr val="AAAAAA"/>
                          </a:solidFill>
                          <a:effectLst/>
                          <a:latin typeface="inherit"/>
                        </a:rPr>
                        <a:t>7</a:t>
                      </a:r>
                    </a:p>
                  </a:txBody>
                  <a:tcPr marL="56920" marR="56920" marT="28460" marB="28460">
                    <a:lnL>
                      <a:noFill/>
                    </a:lnL>
                    <a:lnR>
                      <a:noFill/>
                    </a:lnR>
                    <a:lnT>
                      <a:noFill/>
                    </a:lnT>
                    <a:lnB>
                      <a:noFill/>
                    </a:lnB>
                    <a:solidFill>
                      <a:srgbClr val="EEEEEE"/>
                    </a:solidFill>
                  </a:tcPr>
                </a:tc>
                <a:tc>
                  <a:txBody>
                    <a:bodyPr/>
                    <a:lstStyle/>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6FE0"/>
                          </a:solidFill>
                          <a:effectLst/>
                          <a:latin typeface="inherit"/>
                        </a:rPr>
                        <a:t>    </a:t>
                      </a:r>
                      <a:r>
                        <a:rPr lang="en-US" sz="1100" dirty="0">
                          <a:solidFill>
                            <a:srgbClr val="002D7A"/>
                          </a:solidFill>
                          <a:effectLst/>
                          <a:latin typeface="inherit"/>
                        </a:rPr>
                        <a:t>Layout</a:t>
                      </a:r>
                      <a:r>
                        <a:rPr lang="en-US" sz="1100" dirty="0">
                          <a:solidFill>
                            <a:srgbClr val="006FE0"/>
                          </a:solidFill>
                          <a:effectLst/>
                          <a:latin typeface="inherit"/>
                        </a:rPr>
                        <a:t> = </a:t>
                      </a:r>
                      <a:r>
                        <a:rPr lang="en-US" sz="1100" dirty="0">
                          <a:solidFill>
                            <a:srgbClr val="DD1144"/>
                          </a:solidFill>
                          <a:effectLst/>
                          <a:latin typeface="inherit"/>
                        </a:rPr>
                        <a:t>"~/Views/Shared/_</a:t>
                      </a:r>
                      <a:r>
                        <a:rPr lang="en-US" sz="1100" dirty="0" err="1">
                          <a:solidFill>
                            <a:srgbClr val="DD1144"/>
                          </a:solidFill>
                          <a:effectLst/>
                          <a:latin typeface="inherit"/>
                        </a:rPr>
                        <a:t>Layout.cshtml</a:t>
                      </a:r>
                      <a:r>
                        <a:rPr lang="en-US" sz="1100" dirty="0">
                          <a:solidFill>
                            <a:srgbClr val="DD1144"/>
                          </a:solidFill>
                          <a:effectLst/>
                          <a:latin typeface="inherit"/>
                        </a:rPr>
                        <a:t>"</a:t>
                      </a:r>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endParaRPr lang="en-US" sz="1100" dirty="0">
                        <a:solidFill>
                          <a:srgbClr val="000000"/>
                        </a:solidFill>
                        <a:effectLst/>
                        <a:latin typeface="inherit"/>
                      </a:endParaRPr>
                    </a:p>
                  </a:txBody>
                  <a:tcPr marL="56920" marR="56920" marT="28460" marB="28460">
                    <a:lnL>
                      <a:noFill/>
                    </a:lnL>
                    <a:lnR>
                      <a:noFill/>
                    </a:lnR>
                    <a:lnT>
                      <a:noFill/>
                    </a:lnT>
                    <a:lnB>
                      <a:noFill/>
                    </a:lnB>
                  </a:tcPr>
                </a:tc>
                <a:extLst>
                  <a:ext uri="{0D108BD9-81ED-4DB2-BD59-A6C34878D82A}">
                    <a16:rowId xmlns:a16="http://schemas.microsoft.com/office/drawing/2014/main" val="3359627856"/>
                  </a:ext>
                </a:extLst>
              </a:tr>
            </a:tbl>
          </a:graphicData>
        </a:graphic>
      </p:graphicFrame>
      <p:sp>
        <p:nvSpPr>
          <p:cNvPr id="13" name="Content Placeholder 3">
            <a:extLst>
              <a:ext uri="{FF2B5EF4-FFF2-40B4-BE49-F238E27FC236}">
                <a16:creationId xmlns:a16="http://schemas.microsoft.com/office/drawing/2014/main" id="{76D3878E-3FFC-4DEE-9B11-5914202E7E18}"/>
              </a:ext>
            </a:extLst>
          </p:cNvPr>
          <p:cNvSpPr txBox="1">
            <a:spLocks/>
          </p:cNvSpPr>
          <p:nvPr/>
        </p:nvSpPr>
        <p:spPr>
          <a:xfrm>
            <a:off x="6095570" y="975290"/>
            <a:ext cx="5698112" cy="586685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SzPct val="25000"/>
              <a:buFont typeface="Segoe UI" panose="020B0502040204020203" pitchFamily="34" charset="0"/>
              <a:buChar char=" "/>
              <a:defRPr lang="en-US" sz="1200" kern="1200">
                <a:solidFill>
                  <a:schemeClr val="tx1"/>
                </a:solidFill>
                <a:latin typeface="+mn-lt"/>
                <a:ea typeface="+mn-ea"/>
                <a:cs typeface="+mn-cs"/>
              </a:defRPr>
            </a:lvl1pPr>
            <a:lvl2pPr marL="401638" indent="7938" algn="l" defTabSz="914400" rtl="0" eaLnBrk="1" latinLnBrk="0" hangingPunct="1">
              <a:lnSpc>
                <a:spcPct val="150000"/>
              </a:lnSpc>
              <a:spcBef>
                <a:spcPts val="600"/>
              </a:spcBef>
              <a:spcAft>
                <a:spcPts val="1200"/>
              </a:spcAft>
              <a:buFont typeface="Segoe UI" panose="020B0502040204020203" pitchFamily="34" charset="0"/>
              <a:buChar char=" "/>
              <a:defRPr lang="en-US" sz="1200" kern="1200">
                <a:solidFill>
                  <a:schemeClr val="tx1"/>
                </a:solidFill>
                <a:latin typeface="+mn-lt"/>
                <a:ea typeface="+mn-ea"/>
                <a:cs typeface="+mn-cs"/>
              </a:defRPr>
            </a:lvl2pPr>
            <a:lvl3pPr marL="1143000" indent="-228600" algn="l" defTabSz="914400" rtl="0" eaLnBrk="1" latinLnBrk="0" hangingPunct="1">
              <a:lnSpc>
                <a:spcPct val="150000"/>
              </a:lnSpc>
              <a:spcBef>
                <a:spcPts val="1000"/>
              </a:spcBef>
              <a:spcAft>
                <a:spcPts val="1200"/>
              </a:spcAft>
              <a:buFont typeface="Segoe UI" panose="020B0502040204020203" pitchFamily="34" charset="0"/>
              <a:buChar char=" "/>
              <a:defRPr lang="en-US" sz="1200" kern="1200">
                <a:solidFill>
                  <a:schemeClr val="tx1"/>
                </a:solidFill>
                <a:latin typeface="+mn-lt"/>
                <a:ea typeface="+mn-ea"/>
                <a:cs typeface="+mn-cs"/>
              </a:defRPr>
            </a:lvl3pPr>
            <a:lvl4pPr marL="1600200" indent="-228600" algn="l" defTabSz="914400" rtl="0" eaLnBrk="1" latinLnBrk="0" hangingPunct="1">
              <a:lnSpc>
                <a:spcPct val="150000"/>
              </a:lnSpc>
              <a:spcBef>
                <a:spcPts val="1000"/>
              </a:spcBef>
              <a:spcAft>
                <a:spcPts val="1200"/>
              </a:spcAft>
              <a:buFont typeface="Segoe UI" panose="020B0502040204020203" pitchFamily="34" charset="0"/>
              <a:buChar char=" "/>
              <a:defRPr lang="en-US" sz="1200" kern="1200">
                <a:solidFill>
                  <a:schemeClr val="tx1"/>
                </a:solidFill>
                <a:latin typeface="+mn-lt"/>
                <a:ea typeface="+mn-ea"/>
                <a:cs typeface="+mn-cs"/>
              </a:defRPr>
            </a:lvl4pPr>
            <a:lvl5pPr marL="2057400" indent="-228600" algn="l" defTabSz="914400" rtl="0" eaLnBrk="1" latinLnBrk="0" hangingPunct="1">
              <a:lnSpc>
                <a:spcPct val="150000"/>
              </a:lnSpc>
              <a:spcBef>
                <a:spcPts val="1000"/>
              </a:spcBef>
              <a:spcAft>
                <a:spcPts val="1200"/>
              </a:spcAft>
              <a:buFont typeface="Segoe UI" panose="020B0502040204020203" pitchFamily="34" charset="0"/>
              <a:buChar char=" "/>
              <a:defRPr lang="en-US" sz="1200" kern="120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1900" b="1" dirty="0"/>
              <a:t>Sections</a:t>
            </a:r>
          </a:p>
          <a:p>
            <a:r>
              <a:rPr lang="en-US" sz="1400" dirty="0"/>
              <a:t>The ASP.NET Core allows you to create custom sections in the layout pages. </a:t>
            </a:r>
          </a:p>
          <a:p>
            <a:r>
              <a:rPr lang="en-US" sz="1400" dirty="0"/>
              <a:t>Custom Section expects a name of the section and whether the section is required</a:t>
            </a:r>
          </a:p>
          <a:p>
            <a:pPr lvl="0" eaLnBrk="0" fontAlgn="base" hangingPunct="0">
              <a:lnSpc>
                <a:spcPct val="100000"/>
              </a:lnSpc>
              <a:spcBef>
                <a:spcPct val="0"/>
              </a:spcBef>
              <a:spcAft>
                <a:spcPct val="0"/>
              </a:spcAft>
              <a:buSzTx/>
              <a:buNone/>
            </a:pPr>
            <a:r>
              <a:rPr lang="en-US" altLang="en-US" sz="1400" dirty="0">
                <a:solidFill>
                  <a:srgbClr val="222222"/>
                </a:solidFill>
                <a:latin typeface="Noto Sans"/>
              </a:rPr>
              <a:t>The </a:t>
            </a:r>
            <a:r>
              <a:rPr lang="en-US" altLang="en-US" sz="1400" dirty="0" err="1">
                <a:solidFill>
                  <a:srgbClr val="C7254E"/>
                </a:solidFill>
                <a:latin typeface="Noto Sans"/>
              </a:rPr>
              <a:t>RenderSection</a:t>
            </a:r>
            <a:r>
              <a:rPr lang="en-US" altLang="en-US" sz="1400" dirty="0">
                <a:solidFill>
                  <a:srgbClr val="C7254E"/>
                </a:solidFill>
                <a:latin typeface="Noto Sans"/>
              </a:rPr>
              <a:t>(string name, bool </a:t>
            </a:r>
            <a:r>
              <a:rPr lang="en-US" altLang="en-US" sz="1400" dirty="0" err="1">
                <a:solidFill>
                  <a:srgbClr val="C7254E"/>
                </a:solidFill>
                <a:latin typeface="Noto Sans"/>
              </a:rPr>
              <a:t>required:false</a:t>
            </a:r>
            <a:r>
              <a:rPr lang="en-US" altLang="en-US" sz="1400" dirty="0">
                <a:solidFill>
                  <a:srgbClr val="C7254E"/>
                </a:solidFill>
                <a:latin typeface="Noto Sans"/>
              </a:rPr>
              <a:t>)</a:t>
            </a:r>
            <a:r>
              <a:rPr lang="en-US" altLang="en-US" sz="1400" dirty="0">
                <a:solidFill>
                  <a:srgbClr val="222222"/>
                </a:solidFill>
                <a:latin typeface="Noto Sans"/>
              </a:rPr>
              <a:t> method defines the named section.</a:t>
            </a:r>
          </a:p>
          <a:p>
            <a:pPr lvl="0" eaLnBrk="0" fontAlgn="base" hangingPunct="0">
              <a:lnSpc>
                <a:spcPct val="100000"/>
              </a:lnSpc>
              <a:spcBef>
                <a:spcPct val="0"/>
              </a:spcBef>
              <a:spcAft>
                <a:spcPct val="0"/>
              </a:spcAft>
              <a:buSzTx/>
              <a:buNone/>
            </a:pPr>
            <a:r>
              <a:rPr lang="en-US" b="1" dirty="0"/>
              <a:t>Defining the Section in View</a:t>
            </a:r>
          </a:p>
          <a:p>
            <a:endParaRPr lang="en-US" dirty="0"/>
          </a:p>
          <a:p>
            <a:endParaRPr lang="en-US" dirty="0"/>
          </a:p>
          <a:p>
            <a:br>
              <a:rPr lang="en-US" dirty="0"/>
            </a:br>
            <a:endParaRPr lang="en-US" dirty="0"/>
          </a:p>
        </p:txBody>
      </p:sp>
      <p:graphicFrame>
        <p:nvGraphicFramePr>
          <p:cNvPr id="12" name="Table 11">
            <a:extLst>
              <a:ext uri="{FF2B5EF4-FFF2-40B4-BE49-F238E27FC236}">
                <a16:creationId xmlns:a16="http://schemas.microsoft.com/office/drawing/2014/main" id="{10E1B7F2-8167-4E4E-AD90-93057D70B7B8}"/>
              </a:ext>
            </a:extLst>
          </p:cNvPr>
          <p:cNvGraphicFramePr>
            <a:graphicFrameLocks noGrp="1"/>
          </p:cNvGraphicFramePr>
          <p:nvPr>
            <p:extLst>
              <p:ext uri="{D42A27DB-BD31-4B8C-83A1-F6EECF244321}">
                <p14:modId xmlns:p14="http://schemas.microsoft.com/office/powerpoint/2010/main" val="1702706357"/>
              </p:ext>
            </p:extLst>
          </p:nvPr>
        </p:nvGraphicFramePr>
        <p:xfrm>
          <a:off x="6220066" y="4033256"/>
          <a:ext cx="4426014" cy="569198"/>
        </p:xfrm>
        <a:graphic>
          <a:graphicData uri="http://schemas.openxmlformats.org/drawingml/2006/table">
            <a:tbl>
              <a:tblPr/>
              <a:tblGrid>
                <a:gridCol w="139240">
                  <a:extLst>
                    <a:ext uri="{9D8B030D-6E8A-4147-A177-3AD203B41FA5}">
                      <a16:colId xmlns:a16="http://schemas.microsoft.com/office/drawing/2014/main" val="3158865309"/>
                    </a:ext>
                  </a:extLst>
                </a:gridCol>
                <a:gridCol w="4286774">
                  <a:extLst>
                    <a:ext uri="{9D8B030D-6E8A-4147-A177-3AD203B41FA5}">
                      <a16:colId xmlns:a16="http://schemas.microsoft.com/office/drawing/2014/main" val="30384722"/>
                    </a:ext>
                  </a:extLst>
                </a:gridCol>
              </a:tblGrid>
              <a:tr h="569198">
                <a:tc>
                  <a:txBody>
                    <a:bodyPr/>
                    <a:lstStyle/>
                    <a:p>
                      <a:pPr algn="r" fontAlgn="t"/>
                      <a:r>
                        <a:rPr lang="en-US" sz="1100">
                          <a:solidFill>
                            <a:srgbClr val="AAAAAA"/>
                          </a:solidFill>
                          <a:effectLst/>
                          <a:latin typeface="inherit"/>
                        </a:rPr>
                        <a:t>1</a:t>
                      </a:r>
                    </a:p>
                    <a:p>
                      <a:pPr algn="r" fontAlgn="t"/>
                      <a:r>
                        <a:rPr lang="en-US" sz="1100">
                          <a:solidFill>
                            <a:srgbClr val="AAAAAA"/>
                          </a:solidFill>
                          <a:effectLst/>
                          <a:latin typeface="inherit"/>
                        </a:rPr>
                        <a:t>2</a:t>
                      </a:r>
                    </a:p>
                    <a:p>
                      <a:pPr algn="r" fontAlgn="t"/>
                      <a:r>
                        <a:rPr lang="en-US" sz="1100">
                          <a:solidFill>
                            <a:srgbClr val="AAAAAA"/>
                          </a:solidFill>
                          <a:effectLst/>
                          <a:latin typeface="inherit"/>
                        </a:rPr>
                        <a:t>3</a:t>
                      </a:r>
                    </a:p>
                  </a:txBody>
                  <a:tcPr marL="56920" marR="56920" marT="28460" marB="28460">
                    <a:lnL>
                      <a:noFill/>
                    </a:lnL>
                    <a:lnR>
                      <a:noFill/>
                    </a:lnR>
                    <a:lnT>
                      <a:noFill/>
                    </a:lnT>
                    <a:lnB>
                      <a:noFill/>
                    </a:lnB>
                    <a:solidFill>
                      <a:srgbClr val="EEEEEE"/>
                    </a:solidFill>
                  </a:tcPr>
                </a:tc>
                <a:tc>
                  <a:txBody>
                    <a:bodyPr/>
                    <a:lstStyle/>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r>
                        <a:rPr lang="en-US" sz="1100" dirty="0" err="1">
                          <a:solidFill>
                            <a:srgbClr val="008080"/>
                          </a:solidFill>
                          <a:effectLst/>
                          <a:latin typeface="inherit"/>
                        </a:rPr>
                        <a:t>RenderSection</a:t>
                      </a:r>
                      <a:r>
                        <a:rPr lang="en-US" sz="1100" dirty="0">
                          <a:solidFill>
                            <a:srgbClr val="333333"/>
                          </a:solidFill>
                          <a:effectLst/>
                          <a:latin typeface="inherit"/>
                        </a:rPr>
                        <a:t>(</a:t>
                      </a:r>
                      <a:r>
                        <a:rPr lang="en-US" sz="1100" dirty="0">
                          <a:solidFill>
                            <a:srgbClr val="DD1144"/>
                          </a:solidFill>
                          <a:effectLst/>
                          <a:latin typeface="inherit"/>
                        </a:rPr>
                        <a:t>“test"</a:t>
                      </a:r>
                      <a:r>
                        <a:rPr lang="en-US" sz="1100" dirty="0">
                          <a:solidFill>
                            <a:srgbClr val="333333"/>
                          </a:solidFill>
                          <a:effectLst/>
                          <a:latin typeface="inherit"/>
                        </a:rPr>
                        <a:t>,</a:t>
                      </a:r>
                      <a:r>
                        <a:rPr lang="en-US" sz="1100" dirty="0">
                          <a:solidFill>
                            <a:srgbClr val="006FE0"/>
                          </a:solidFill>
                          <a:effectLst/>
                          <a:latin typeface="inherit"/>
                        </a:rPr>
                        <a:t> </a:t>
                      </a:r>
                      <a:r>
                        <a:rPr lang="en-US" sz="1100" dirty="0">
                          <a:solidFill>
                            <a:srgbClr val="002D7A"/>
                          </a:solidFill>
                          <a:effectLst/>
                          <a:latin typeface="inherit"/>
                        </a:rPr>
                        <a:t>required</a:t>
                      </a:r>
                      <a:r>
                        <a:rPr lang="en-US" sz="1100" dirty="0">
                          <a:solidFill>
                            <a:srgbClr val="006FE0"/>
                          </a:solidFill>
                          <a:effectLst/>
                          <a:latin typeface="inherit"/>
                        </a:rPr>
                        <a:t>: </a:t>
                      </a:r>
                      <a:r>
                        <a:rPr lang="en-US" sz="1100" b="1" dirty="0">
                          <a:solidFill>
                            <a:srgbClr val="800080"/>
                          </a:solidFill>
                          <a:effectLst/>
                          <a:latin typeface="inherit"/>
                        </a:rPr>
                        <a:t>false</a:t>
                      </a:r>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0000"/>
                          </a:solidFill>
                          <a:effectLst/>
                          <a:latin typeface="inherit"/>
                        </a:rPr>
                        <a:t> </a:t>
                      </a:r>
                    </a:p>
                  </a:txBody>
                  <a:tcPr marL="56920" marR="56920" marT="28460" marB="28460">
                    <a:lnL>
                      <a:noFill/>
                    </a:lnL>
                    <a:lnR>
                      <a:noFill/>
                    </a:lnR>
                    <a:lnT>
                      <a:noFill/>
                    </a:lnT>
                    <a:lnB>
                      <a:noFill/>
                    </a:lnB>
                  </a:tcPr>
                </a:tc>
                <a:extLst>
                  <a:ext uri="{0D108BD9-81ED-4DB2-BD59-A6C34878D82A}">
                    <a16:rowId xmlns:a16="http://schemas.microsoft.com/office/drawing/2014/main" val="4125765467"/>
                  </a:ext>
                </a:extLst>
              </a:tr>
            </a:tbl>
          </a:graphicData>
        </a:graphic>
      </p:graphicFrame>
      <p:graphicFrame>
        <p:nvGraphicFramePr>
          <p:cNvPr id="17" name="Table 16">
            <a:extLst>
              <a:ext uri="{FF2B5EF4-FFF2-40B4-BE49-F238E27FC236}">
                <a16:creationId xmlns:a16="http://schemas.microsoft.com/office/drawing/2014/main" id="{FEB0E9E4-6C1D-48F0-8E31-1350E8447510}"/>
              </a:ext>
            </a:extLst>
          </p:cNvPr>
          <p:cNvGraphicFramePr>
            <a:graphicFrameLocks noGrp="1"/>
          </p:cNvGraphicFramePr>
          <p:nvPr>
            <p:extLst>
              <p:ext uri="{D42A27DB-BD31-4B8C-83A1-F6EECF244321}">
                <p14:modId xmlns:p14="http://schemas.microsoft.com/office/powerpoint/2010/main" val="3111368914"/>
              </p:ext>
            </p:extLst>
          </p:nvPr>
        </p:nvGraphicFramePr>
        <p:xfrm>
          <a:off x="6220066" y="4668913"/>
          <a:ext cx="5784272" cy="2236240"/>
        </p:xfrm>
        <a:graphic>
          <a:graphicData uri="http://schemas.openxmlformats.org/drawingml/2006/table">
            <a:tbl>
              <a:tblPr/>
              <a:tblGrid>
                <a:gridCol w="181970">
                  <a:extLst>
                    <a:ext uri="{9D8B030D-6E8A-4147-A177-3AD203B41FA5}">
                      <a16:colId xmlns:a16="http://schemas.microsoft.com/office/drawing/2014/main" val="1945342920"/>
                    </a:ext>
                  </a:extLst>
                </a:gridCol>
                <a:gridCol w="5602302">
                  <a:extLst>
                    <a:ext uri="{9D8B030D-6E8A-4147-A177-3AD203B41FA5}">
                      <a16:colId xmlns:a16="http://schemas.microsoft.com/office/drawing/2014/main" val="3179134632"/>
                    </a:ext>
                  </a:extLst>
                </a:gridCol>
              </a:tblGrid>
              <a:tr h="1731887">
                <a:tc>
                  <a:txBody>
                    <a:bodyPr/>
                    <a:lstStyle/>
                    <a:p>
                      <a:pPr algn="r" fontAlgn="t"/>
                      <a:r>
                        <a:rPr lang="en-US" sz="1100">
                          <a:solidFill>
                            <a:srgbClr val="AAAAAA"/>
                          </a:solidFill>
                          <a:effectLst/>
                          <a:latin typeface="inherit"/>
                        </a:rPr>
                        <a:t>1</a:t>
                      </a:r>
                    </a:p>
                    <a:p>
                      <a:pPr algn="r" fontAlgn="t"/>
                      <a:r>
                        <a:rPr lang="en-US" sz="1100">
                          <a:solidFill>
                            <a:srgbClr val="AAAAAA"/>
                          </a:solidFill>
                          <a:effectLst/>
                          <a:latin typeface="inherit"/>
                        </a:rPr>
                        <a:t>2</a:t>
                      </a:r>
                    </a:p>
                    <a:p>
                      <a:pPr algn="r" fontAlgn="t"/>
                      <a:r>
                        <a:rPr lang="en-US" sz="1100">
                          <a:solidFill>
                            <a:srgbClr val="AAAAAA"/>
                          </a:solidFill>
                          <a:effectLst/>
                          <a:latin typeface="inherit"/>
                        </a:rPr>
                        <a:t>3</a:t>
                      </a:r>
                    </a:p>
                    <a:p>
                      <a:pPr algn="r" fontAlgn="t"/>
                      <a:r>
                        <a:rPr lang="en-US" sz="1100">
                          <a:solidFill>
                            <a:srgbClr val="AAAAAA"/>
                          </a:solidFill>
                          <a:effectLst/>
                          <a:latin typeface="inherit"/>
                        </a:rPr>
                        <a:t>4</a:t>
                      </a:r>
                    </a:p>
                    <a:p>
                      <a:pPr algn="r" fontAlgn="t"/>
                      <a:r>
                        <a:rPr lang="en-US" sz="1100">
                          <a:solidFill>
                            <a:srgbClr val="AAAAAA"/>
                          </a:solidFill>
                          <a:effectLst/>
                          <a:latin typeface="inherit"/>
                        </a:rPr>
                        <a:t>5</a:t>
                      </a:r>
                    </a:p>
                    <a:p>
                      <a:pPr algn="r" fontAlgn="t"/>
                      <a:r>
                        <a:rPr lang="en-US" sz="1100">
                          <a:solidFill>
                            <a:srgbClr val="AAAAAA"/>
                          </a:solidFill>
                          <a:effectLst/>
                          <a:latin typeface="inherit"/>
                        </a:rPr>
                        <a:t>6</a:t>
                      </a:r>
                    </a:p>
                    <a:p>
                      <a:pPr algn="r" fontAlgn="t"/>
                      <a:r>
                        <a:rPr lang="en-US" sz="1100">
                          <a:solidFill>
                            <a:srgbClr val="AAAAAA"/>
                          </a:solidFill>
                          <a:effectLst/>
                          <a:latin typeface="inherit"/>
                        </a:rPr>
                        <a:t>7</a:t>
                      </a:r>
                    </a:p>
                    <a:p>
                      <a:pPr algn="r" fontAlgn="t"/>
                      <a:r>
                        <a:rPr lang="en-US" sz="1100">
                          <a:solidFill>
                            <a:srgbClr val="AAAAAA"/>
                          </a:solidFill>
                          <a:effectLst/>
                          <a:latin typeface="inherit"/>
                        </a:rPr>
                        <a:t>8</a:t>
                      </a:r>
                    </a:p>
                    <a:p>
                      <a:pPr algn="r" fontAlgn="t"/>
                      <a:r>
                        <a:rPr lang="en-US" sz="1100">
                          <a:solidFill>
                            <a:srgbClr val="AAAAAA"/>
                          </a:solidFill>
                          <a:effectLst/>
                          <a:latin typeface="inherit"/>
                        </a:rPr>
                        <a:t>9</a:t>
                      </a:r>
                    </a:p>
                    <a:p>
                      <a:pPr algn="r" fontAlgn="t"/>
                      <a:r>
                        <a:rPr lang="en-US" sz="1100">
                          <a:solidFill>
                            <a:srgbClr val="AAAAAA"/>
                          </a:solidFill>
                          <a:effectLst/>
                          <a:latin typeface="inherit"/>
                        </a:rPr>
                        <a:t>10</a:t>
                      </a:r>
                    </a:p>
                    <a:p>
                      <a:pPr algn="r" fontAlgn="t"/>
                      <a:r>
                        <a:rPr lang="en-US" sz="1100">
                          <a:solidFill>
                            <a:srgbClr val="AAAAAA"/>
                          </a:solidFill>
                          <a:effectLst/>
                          <a:latin typeface="inherit"/>
                        </a:rPr>
                        <a:t>11</a:t>
                      </a:r>
                    </a:p>
                  </a:txBody>
                  <a:tcPr marL="56920" marR="56920" marT="28460" marB="28460">
                    <a:lnL>
                      <a:noFill/>
                    </a:lnL>
                    <a:lnR>
                      <a:noFill/>
                    </a:lnR>
                    <a:lnT>
                      <a:noFill/>
                    </a:lnT>
                    <a:lnB>
                      <a:noFill/>
                    </a:lnB>
                    <a:solidFill>
                      <a:srgbClr val="EEEEEE"/>
                    </a:solidFill>
                  </a:tcPr>
                </a:tc>
                <a:tc>
                  <a:txBody>
                    <a:bodyPr/>
                    <a:lstStyle/>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solidFill>
                            <a:srgbClr val="006FE0"/>
                          </a:solidFill>
                          <a:effectLst/>
                          <a:latin typeface="inherit"/>
                        </a:rPr>
                        <a:t>    </a:t>
                      </a:r>
                      <a:r>
                        <a:rPr lang="en-US" sz="1100" dirty="0">
                          <a:solidFill>
                            <a:srgbClr val="002D7A"/>
                          </a:solidFill>
                          <a:effectLst/>
                          <a:latin typeface="inherit"/>
                        </a:rPr>
                        <a:t>Layout</a:t>
                      </a:r>
                      <a:r>
                        <a:rPr lang="en-US" sz="1100" dirty="0">
                          <a:solidFill>
                            <a:srgbClr val="006FE0"/>
                          </a:solidFill>
                          <a:effectLst/>
                          <a:latin typeface="inherit"/>
                        </a:rPr>
                        <a:t> = </a:t>
                      </a:r>
                      <a:r>
                        <a:rPr lang="en-US" sz="1100" dirty="0">
                          <a:solidFill>
                            <a:srgbClr val="DD1144"/>
                          </a:solidFill>
                          <a:effectLst/>
                          <a:latin typeface="inherit"/>
                        </a:rPr>
                        <a:t>"~/Views/Shared/_</a:t>
                      </a:r>
                      <a:r>
                        <a:rPr lang="en-US" sz="1100" dirty="0" err="1">
                          <a:solidFill>
                            <a:srgbClr val="DD1144"/>
                          </a:solidFill>
                          <a:effectLst/>
                          <a:latin typeface="inherit"/>
                        </a:rPr>
                        <a:t>Layout.cshtml</a:t>
                      </a:r>
                      <a:r>
                        <a:rPr lang="en-US" sz="1100" dirty="0">
                          <a:solidFill>
                            <a:srgbClr val="DD1144"/>
                          </a:solidFill>
                          <a:effectLst/>
                          <a:latin typeface="inherit"/>
                        </a:rPr>
                        <a:t>"</a:t>
                      </a:r>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6FE0"/>
                          </a:solidFill>
                          <a:effectLst/>
                          <a:latin typeface="inherit"/>
                        </a:rPr>
                        <a:t>&lt;</a:t>
                      </a:r>
                      <a:r>
                        <a:rPr lang="en-US" sz="1100" dirty="0">
                          <a:solidFill>
                            <a:srgbClr val="008080"/>
                          </a:solidFill>
                          <a:effectLst/>
                          <a:latin typeface="inherit"/>
                        </a:rPr>
                        <a:t>p</a:t>
                      </a:r>
                      <a:r>
                        <a:rPr lang="en-US" sz="1100" dirty="0">
                          <a:solidFill>
                            <a:srgbClr val="006FE0"/>
                          </a:solidFill>
                          <a:effectLst/>
                          <a:latin typeface="inherit"/>
                        </a:rPr>
                        <a:t>&gt;</a:t>
                      </a:r>
                      <a:r>
                        <a:rPr lang="en-US" sz="1100" dirty="0">
                          <a:solidFill>
                            <a:srgbClr val="008080"/>
                          </a:solidFill>
                          <a:effectLst/>
                          <a:latin typeface="inherit"/>
                        </a:rPr>
                        <a:t>Here</a:t>
                      </a:r>
                      <a:r>
                        <a:rPr lang="en-US" sz="1100" dirty="0">
                          <a:solidFill>
                            <a:srgbClr val="006FE0"/>
                          </a:solidFill>
                          <a:effectLst/>
                          <a:latin typeface="inherit"/>
                        </a:rPr>
                        <a:t> </a:t>
                      </a:r>
                      <a:r>
                        <a:rPr lang="en-US" sz="1100" dirty="0">
                          <a:solidFill>
                            <a:srgbClr val="008080"/>
                          </a:solidFill>
                          <a:effectLst/>
                          <a:latin typeface="inherit"/>
                        </a:rPr>
                        <a:t>goes</a:t>
                      </a:r>
                      <a:r>
                        <a:rPr lang="en-US" sz="1100" dirty="0">
                          <a:solidFill>
                            <a:srgbClr val="006FE0"/>
                          </a:solidFill>
                          <a:effectLst/>
                          <a:latin typeface="inherit"/>
                        </a:rPr>
                        <a:t> </a:t>
                      </a:r>
                      <a:r>
                        <a:rPr lang="en-US" sz="1100" dirty="0">
                          <a:solidFill>
                            <a:srgbClr val="008080"/>
                          </a:solidFill>
                          <a:effectLst/>
                          <a:latin typeface="inherit"/>
                        </a:rPr>
                        <a:t>the</a:t>
                      </a:r>
                      <a:r>
                        <a:rPr lang="en-US" sz="1100" dirty="0">
                          <a:solidFill>
                            <a:srgbClr val="006FE0"/>
                          </a:solidFill>
                          <a:effectLst/>
                          <a:latin typeface="inherit"/>
                        </a:rPr>
                        <a:t> </a:t>
                      </a:r>
                      <a:r>
                        <a:rPr lang="en-US" sz="1100" dirty="0">
                          <a:solidFill>
                            <a:srgbClr val="008080"/>
                          </a:solidFill>
                          <a:effectLst/>
                          <a:latin typeface="inherit"/>
                        </a:rPr>
                        <a:t>content</a:t>
                      </a:r>
                      <a:r>
                        <a:rPr lang="en-US" sz="1100" dirty="0">
                          <a:solidFill>
                            <a:srgbClr val="006FE0"/>
                          </a:solidFill>
                          <a:effectLst/>
                          <a:latin typeface="inherit"/>
                        </a:rPr>
                        <a:t>&lt;/</a:t>
                      </a:r>
                      <a:r>
                        <a:rPr lang="en-US" sz="1100" dirty="0">
                          <a:solidFill>
                            <a:srgbClr val="008080"/>
                          </a:solidFill>
                          <a:effectLst/>
                          <a:latin typeface="inherit"/>
                        </a:rPr>
                        <a:t>p</a:t>
                      </a:r>
                      <a:r>
                        <a:rPr lang="en-US" sz="1100" dirty="0">
                          <a:solidFill>
                            <a:srgbClr val="006FE0"/>
                          </a:solidFill>
                          <a:effectLst/>
                          <a:latin typeface="inherit"/>
                        </a:rPr>
                        <a:t>&gt;</a:t>
                      </a:r>
                      <a:endParaRPr lang="en-US" sz="1100" dirty="0">
                        <a:solidFill>
                          <a:srgbClr val="000000"/>
                        </a:solidFill>
                        <a:effectLst/>
                        <a:latin typeface="inherit"/>
                      </a:endParaRPr>
                    </a:p>
                    <a:p>
                      <a:pPr algn="l" fontAlgn="t"/>
                      <a:r>
                        <a:rPr lang="en-US" sz="1100" dirty="0">
                          <a:solidFill>
                            <a:srgbClr val="000000"/>
                          </a:solidFill>
                          <a:effectLst/>
                          <a:latin typeface="inherit"/>
                        </a:rPr>
                        <a:t> </a:t>
                      </a:r>
                    </a:p>
                    <a:p>
                      <a:pPr algn="l" fontAlgn="t"/>
                      <a:r>
                        <a:rPr lang="en-US" sz="1100" dirty="0">
                          <a:solidFill>
                            <a:srgbClr val="333333"/>
                          </a:solidFill>
                          <a:effectLst/>
                          <a:latin typeface="inherit"/>
                        </a:rPr>
                        <a:t>@</a:t>
                      </a:r>
                      <a:r>
                        <a:rPr lang="en-US" sz="1100" dirty="0">
                          <a:solidFill>
                            <a:srgbClr val="008080"/>
                          </a:solidFill>
                          <a:effectLst/>
                          <a:latin typeface="inherit"/>
                        </a:rPr>
                        <a:t>section</a:t>
                      </a:r>
                      <a:r>
                        <a:rPr lang="en-US" sz="1100" dirty="0">
                          <a:solidFill>
                            <a:srgbClr val="006FE0"/>
                          </a:solidFill>
                          <a:effectLst/>
                          <a:latin typeface="inherit"/>
                        </a:rPr>
                        <a:t> </a:t>
                      </a:r>
                      <a:r>
                        <a:rPr lang="en-US" sz="1100" dirty="0">
                          <a:solidFill>
                            <a:srgbClr val="008080"/>
                          </a:solidFill>
                          <a:effectLst/>
                          <a:latin typeface="inherit"/>
                        </a:rPr>
                        <a:t>Test</a:t>
                      </a:r>
                      <a:endParaRPr lang="en-US" sz="1100" dirty="0">
                        <a:solidFill>
                          <a:srgbClr val="000000"/>
                        </a:solidFill>
                        <a:effectLst/>
                        <a:latin typeface="inherit"/>
                      </a:endParaRP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6FE0"/>
                          </a:solidFill>
                          <a:effectLst/>
                          <a:latin typeface="inherit"/>
                        </a:rPr>
                        <a:t>    &lt;</a:t>
                      </a:r>
                      <a:r>
                        <a:rPr lang="en-US" sz="1100" dirty="0">
                          <a:solidFill>
                            <a:srgbClr val="002D7A"/>
                          </a:solidFill>
                          <a:effectLst/>
                          <a:latin typeface="inherit"/>
                        </a:rPr>
                        <a:t>p</a:t>
                      </a:r>
                      <a:r>
                        <a:rPr lang="en-US" sz="1100" dirty="0">
                          <a:solidFill>
                            <a:srgbClr val="006FE0"/>
                          </a:solidFill>
                          <a:effectLst/>
                          <a:latin typeface="inherit"/>
                        </a:rPr>
                        <a:t>&gt;</a:t>
                      </a:r>
                      <a:r>
                        <a:rPr lang="en-US" sz="1100" dirty="0">
                          <a:solidFill>
                            <a:srgbClr val="008080"/>
                          </a:solidFill>
                          <a:effectLst/>
                          <a:latin typeface="inherit"/>
                        </a:rPr>
                        <a:t>Test </a:t>
                      </a:r>
                      <a:r>
                        <a:rPr lang="en-US" sz="1100" dirty="0">
                          <a:solidFill>
                            <a:srgbClr val="002D7A"/>
                          </a:solidFill>
                          <a:effectLst/>
                          <a:latin typeface="inherit"/>
                        </a:rPr>
                        <a:t>Section</a:t>
                      </a:r>
                      <a:r>
                        <a:rPr lang="en-US" sz="1100" dirty="0">
                          <a:solidFill>
                            <a:srgbClr val="006FE0"/>
                          </a:solidFill>
                          <a:effectLst/>
                          <a:latin typeface="inherit"/>
                        </a:rPr>
                        <a:t>&lt;/</a:t>
                      </a:r>
                      <a:r>
                        <a:rPr lang="en-US" sz="1100" dirty="0">
                          <a:solidFill>
                            <a:srgbClr val="002D7A"/>
                          </a:solidFill>
                          <a:effectLst/>
                          <a:latin typeface="inherit"/>
                        </a:rPr>
                        <a:t>p</a:t>
                      </a:r>
                      <a:r>
                        <a:rPr lang="en-US" sz="1100" dirty="0">
                          <a:solidFill>
                            <a:srgbClr val="006FE0"/>
                          </a:solidFill>
                          <a:effectLst/>
                          <a:latin typeface="inherit"/>
                        </a:rPr>
                        <a:t>&gt;</a:t>
                      </a:r>
                      <a:endParaRPr lang="en-US" sz="1100" dirty="0">
                        <a:solidFill>
                          <a:srgbClr val="000000"/>
                        </a:solidFill>
                        <a:effectLst/>
                        <a:latin typeface="inherit"/>
                      </a:endParaRPr>
                    </a:p>
                    <a:p>
                      <a:pPr algn="l" fontAlgn="t"/>
                      <a:r>
                        <a:rPr lang="en-US" sz="1100" dirty="0">
                          <a:solidFill>
                            <a:srgbClr val="333333"/>
                          </a:solidFill>
                          <a:effectLst/>
                          <a:latin typeface="inherit"/>
                        </a:rPr>
                        <a:t>}</a:t>
                      </a:r>
                      <a:endParaRPr lang="en-US" sz="1100" dirty="0">
                        <a:solidFill>
                          <a:srgbClr val="000000"/>
                        </a:solidFill>
                        <a:effectLst/>
                        <a:latin typeface="inherit"/>
                      </a:endParaRPr>
                    </a:p>
                    <a:p>
                      <a:pPr algn="l" fontAlgn="t"/>
                      <a:r>
                        <a:rPr lang="en-US" sz="1100" dirty="0">
                          <a:solidFill>
                            <a:srgbClr val="000000"/>
                          </a:solidFill>
                          <a:effectLst/>
                          <a:latin typeface="inherit"/>
                        </a:rPr>
                        <a:t> </a:t>
                      </a:r>
                    </a:p>
                  </a:txBody>
                  <a:tcPr marL="56920" marR="56920" marT="28460" marB="28460">
                    <a:lnL>
                      <a:noFill/>
                    </a:lnL>
                    <a:lnR>
                      <a:noFill/>
                    </a:lnR>
                    <a:lnT>
                      <a:noFill/>
                    </a:lnT>
                    <a:lnB>
                      <a:noFill/>
                    </a:lnB>
                  </a:tcPr>
                </a:tc>
                <a:extLst>
                  <a:ext uri="{0D108BD9-81ED-4DB2-BD59-A6C34878D82A}">
                    <a16:rowId xmlns:a16="http://schemas.microsoft.com/office/drawing/2014/main" val="1120805061"/>
                  </a:ext>
                </a:extLst>
              </a:tr>
            </a:tbl>
          </a:graphicData>
        </a:graphic>
      </p:graphicFrame>
      <p:sp>
        <p:nvSpPr>
          <p:cNvPr id="10" name="object 2">
            <a:extLst>
              <a:ext uri="{FF2B5EF4-FFF2-40B4-BE49-F238E27FC236}">
                <a16:creationId xmlns:a16="http://schemas.microsoft.com/office/drawing/2014/main" id="{3C5B07F0-693A-4F69-8D19-DF07FAC1B1A3}"/>
              </a:ext>
            </a:extLst>
          </p:cNvPr>
          <p:cNvSpPr/>
          <p:nvPr/>
        </p:nvSpPr>
        <p:spPr>
          <a:xfrm>
            <a:off x="0" y="-1091"/>
            <a:ext cx="12191144" cy="825442"/>
          </a:xfrm>
          <a:prstGeom prst="rect">
            <a:avLst/>
          </a:prstGeom>
          <a:blipFill>
            <a:blip r:embed="rId2" cstate="print"/>
            <a:stretch>
              <a:fillRect/>
            </a:stretch>
          </a:blipFill>
        </p:spPr>
        <p:txBody>
          <a:bodyPr wrap="square" lIns="0" tIns="0" rIns="0" bIns="0" rtlCol="0"/>
          <a:lstStyle/>
          <a:p>
            <a:endParaRPr sz="1092" dirty="0"/>
          </a:p>
        </p:txBody>
      </p:sp>
      <p:sp>
        <p:nvSpPr>
          <p:cNvPr id="7" name="Title 6">
            <a:extLst>
              <a:ext uri="{FF2B5EF4-FFF2-40B4-BE49-F238E27FC236}">
                <a16:creationId xmlns:a16="http://schemas.microsoft.com/office/drawing/2014/main" id="{7CE9A8ED-F71D-4CE4-AADD-884386AA4F3B}"/>
              </a:ext>
            </a:extLst>
          </p:cNvPr>
          <p:cNvSpPr>
            <a:spLocks noGrp="1"/>
          </p:cNvSpPr>
          <p:nvPr>
            <p:ph type="title"/>
          </p:nvPr>
        </p:nvSpPr>
        <p:spPr>
          <a:xfrm>
            <a:off x="-1" y="15858"/>
            <a:ext cx="12191143" cy="808493"/>
          </a:xfrm>
        </p:spPr>
        <p:txBody>
          <a:bodyPr>
            <a:normAutofit/>
          </a:bodyPr>
          <a:lstStyle/>
          <a:p>
            <a:r>
              <a:rPr lang="en-US" b="1" dirty="0" err="1">
                <a:solidFill>
                  <a:schemeClr val="bg1"/>
                </a:solidFill>
              </a:rPr>
              <a:t>RenderBody</a:t>
            </a:r>
            <a:r>
              <a:rPr lang="en-US" b="1" dirty="0">
                <a:solidFill>
                  <a:schemeClr val="bg1"/>
                </a:solidFill>
              </a:rPr>
              <a:t> and </a:t>
            </a:r>
            <a:r>
              <a:rPr lang="en-US" dirty="0" err="1">
                <a:solidFill>
                  <a:schemeClr val="bg1"/>
                </a:solidFill>
              </a:rPr>
              <a:t>RenderSection</a:t>
            </a:r>
            <a:endParaRPr lang="en-US" dirty="0">
              <a:solidFill>
                <a:schemeClr val="bg1"/>
              </a:solidFill>
            </a:endParaRPr>
          </a:p>
        </p:txBody>
      </p:sp>
    </p:spTree>
    <p:extLst>
      <p:ext uri="{BB962C8B-B14F-4D97-AF65-F5344CB8AC3E}">
        <p14:creationId xmlns:p14="http://schemas.microsoft.com/office/powerpoint/2010/main" val="222670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519163" y="1421331"/>
            <a:ext cx="11153674" cy="4572752"/>
          </a:xfrm>
        </p:spPr>
        <p:txBody>
          <a:bodyPr>
            <a:normAutofit/>
          </a:bodyPr>
          <a:lstStyle/>
          <a:p>
            <a:pPr marL="285750" indent="-285750">
              <a:buFont typeface="Wingdings" panose="05000000000000000000" pitchFamily="2" charset="2"/>
              <a:buChar char="v"/>
            </a:pPr>
            <a:r>
              <a:rPr lang="en-US" sz="1800" dirty="0"/>
              <a:t>defining the layout in every view is harder to maintain. </a:t>
            </a:r>
          </a:p>
          <a:p>
            <a:pPr marL="285750" indent="-285750">
              <a:buFont typeface="Wingdings" panose="05000000000000000000" pitchFamily="2" charset="2"/>
              <a:buChar char="v"/>
            </a:pPr>
            <a:r>
              <a:rPr lang="en-US" sz="1800" dirty="0"/>
              <a:t>The simpler way is to define the layout in the _ViewStart.html file Adding the View and select the Layout Page</a:t>
            </a:r>
          </a:p>
          <a:p>
            <a:pPr marL="285750" indent="-285750">
              <a:buFont typeface="Wingdings" panose="05000000000000000000" pitchFamily="2" charset="2"/>
              <a:buChar char="v"/>
            </a:pPr>
            <a:r>
              <a:rPr lang="en-US" sz="1800" dirty="0"/>
              <a:t>The purpose of the </a:t>
            </a:r>
            <a:r>
              <a:rPr lang="en-US" sz="1800" dirty="0">
                <a:solidFill>
                  <a:srgbClr val="FF0000"/>
                </a:solidFill>
              </a:rPr>
              <a:t>_</a:t>
            </a:r>
            <a:r>
              <a:rPr lang="en-US" sz="1800" dirty="0" err="1">
                <a:solidFill>
                  <a:srgbClr val="FF0000"/>
                </a:solidFill>
              </a:rPr>
              <a:t>ViewStart.cshtml</a:t>
            </a:r>
            <a:r>
              <a:rPr lang="en-US" sz="1800" dirty="0">
                <a:solidFill>
                  <a:srgbClr val="FF0000"/>
                </a:solidFill>
              </a:rPr>
              <a:t> </a:t>
            </a:r>
            <a:r>
              <a:rPr lang="en-US" sz="1800" dirty="0"/>
              <a:t>is to set up default values to the other Views in the folder and its subfolders.</a:t>
            </a:r>
          </a:p>
          <a:p>
            <a:pPr marL="285750" indent="-285750">
              <a:buFont typeface="Wingdings" panose="05000000000000000000" pitchFamily="2" charset="2"/>
              <a:buChar char="v"/>
            </a:pPr>
            <a:r>
              <a:rPr lang="en-US" sz="1800" dirty="0"/>
              <a:t>go to the Views folder and create a view _</a:t>
            </a:r>
            <a:r>
              <a:rPr lang="en-US" sz="1800" dirty="0" err="1"/>
              <a:t>ViewStart</a:t>
            </a:r>
            <a:r>
              <a:rPr lang="en-US" sz="1800" dirty="0"/>
              <a:t> under the folder Views and copy the following code</a:t>
            </a:r>
          </a:p>
          <a:p>
            <a:endParaRPr lang="en-US" dirty="0"/>
          </a:p>
          <a:p>
            <a:endParaRPr lang="en-US" dirty="0"/>
          </a:p>
          <a:p>
            <a:endParaRPr lang="en-US" dirty="0"/>
          </a:p>
          <a:p>
            <a:br>
              <a:rPr lang="en-US" dirty="0"/>
            </a:br>
            <a:endParaRPr lang="en-US" dirty="0"/>
          </a:p>
        </p:txBody>
      </p:sp>
      <p:graphicFrame>
        <p:nvGraphicFramePr>
          <p:cNvPr id="8" name="Table 7">
            <a:extLst>
              <a:ext uri="{FF2B5EF4-FFF2-40B4-BE49-F238E27FC236}">
                <a16:creationId xmlns:a16="http://schemas.microsoft.com/office/drawing/2014/main" id="{47DB2D47-F34B-4C7B-B44A-A617464A267D}"/>
              </a:ext>
            </a:extLst>
          </p:cNvPr>
          <p:cNvGraphicFramePr>
            <a:graphicFrameLocks noGrp="1"/>
          </p:cNvGraphicFramePr>
          <p:nvPr>
            <p:extLst>
              <p:ext uri="{D42A27DB-BD31-4B8C-83A1-F6EECF244321}">
                <p14:modId xmlns:p14="http://schemas.microsoft.com/office/powerpoint/2010/main" val="3013859951"/>
              </p:ext>
            </p:extLst>
          </p:nvPr>
        </p:nvGraphicFramePr>
        <p:xfrm>
          <a:off x="2175596" y="3707707"/>
          <a:ext cx="4426014" cy="1977160"/>
        </p:xfrm>
        <a:graphic>
          <a:graphicData uri="http://schemas.openxmlformats.org/drawingml/2006/table">
            <a:tbl>
              <a:tblPr/>
              <a:tblGrid>
                <a:gridCol w="139240">
                  <a:extLst>
                    <a:ext uri="{9D8B030D-6E8A-4147-A177-3AD203B41FA5}">
                      <a16:colId xmlns:a16="http://schemas.microsoft.com/office/drawing/2014/main" val="2879487327"/>
                    </a:ext>
                  </a:extLst>
                </a:gridCol>
                <a:gridCol w="4286774">
                  <a:extLst>
                    <a:ext uri="{9D8B030D-6E8A-4147-A177-3AD203B41FA5}">
                      <a16:colId xmlns:a16="http://schemas.microsoft.com/office/drawing/2014/main" val="4094619497"/>
                    </a:ext>
                  </a:extLst>
                </a:gridCol>
              </a:tblGrid>
              <a:tr h="1252236">
                <a:tc>
                  <a:txBody>
                    <a:bodyPr/>
                    <a:lstStyle/>
                    <a:p>
                      <a:pPr algn="r" fontAlgn="t"/>
                      <a:r>
                        <a:rPr lang="en-US" sz="1800">
                          <a:solidFill>
                            <a:srgbClr val="AAAAAA"/>
                          </a:solidFill>
                          <a:effectLst/>
                          <a:latin typeface="inherit"/>
                        </a:rPr>
                        <a:t>1</a:t>
                      </a:r>
                    </a:p>
                    <a:p>
                      <a:pPr algn="r" fontAlgn="t"/>
                      <a:r>
                        <a:rPr lang="en-US" sz="1800">
                          <a:solidFill>
                            <a:srgbClr val="AAAAAA"/>
                          </a:solidFill>
                          <a:effectLst/>
                          <a:latin typeface="inherit"/>
                        </a:rPr>
                        <a:t>2</a:t>
                      </a:r>
                    </a:p>
                    <a:p>
                      <a:pPr algn="r" fontAlgn="t"/>
                      <a:r>
                        <a:rPr lang="en-US" sz="1800">
                          <a:solidFill>
                            <a:srgbClr val="AAAAAA"/>
                          </a:solidFill>
                          <a:effectLst/>
                          <a:latin typeface="inherit"/>
                        </a:rPr>
                        <a:t>3</a:t>
                      </a:r>
                    </a:p>
                    <a:p>
                      <a:pPr algn="r" fontAlgn="t"/>
                      <a:r>
                        <a:rPr lang="en-US" sz="1800">
                          <a:solidFill>
                            <a:srgbClr val="AAAAAA"/>
                          </a:solidFill>
                          <a:effectLst/>
                          <a:latin typeface="inherit"/>
                        </a:rPr>
                        <a:t>4</a:t>
                      </a:r>
                    </a:p>
                    <a:p>
                      <a:pPr algn="r" fontAlgn="t"/>
                      <a:r>
                        <a:rPr lang="en-US" sz="1800">
                          <a:solidFill>
                            <a:srgbClr val="AAAAAA"/>
                          </a:solidFill>
                          <a:effectLst/>
                          <a:latin typeface="inherit"/>
                        </a:rPr>
                        <a:t>5</a:t>
                      </a:r>
                    </a:p>
                    <a:p>
                      <a:pPr algn="r" fontAlgn="t"/>
                      <a:r>
                        <a:rPr lang="en-US" sz="1800">
                          <a:solidFill>
                            <a:srgbClr val="AAAAAA"/>
                          </a:solidFill>
                          <a:effectLst/>
                          <a:latin typeface="inherit"/>
                        </a:rPr>
                        <a:t>6</a:t>
                      </a:r>
                    </a:p>
                    <a:p>
                      <a:pPr algn="r" fontAlgn="t"/>
                      <a:r>
                        <a:rPr lang="en-US" sz="1800">
                          <a:solidFill>
                            <a:srgbClr val="AAAAAA"/>
                          </a:solidFill>
                          <a:effectLst/>
                          <a:latin typeface="inherit"/>
                        </a:rPr>
                        <a:t>7</a:t>
                      </a:r>
                    </a:p>
                  </a:txBody>
                  <a:tcPr marL="56920" marR="56920" marT="28460" marB="28460">
                    <a:lnL>
                      <a:noFill/>
                    </a:lnL>
                    <a:lnR>
                      <a:noFill/>
                    </a:lnR>
                    <a:lnT>
                      <a:noFill/>
                    </a:lnT>
                    <a:lnB>
                      <a:noFill/>
                    </a:lnB>
                    <a:solidFill>
                      <a:srgbClr val="EEEEEE"/>
                    </a:solidFill>
                  </a:tcPr>
                </a:tc>
                <a:tc>
                  <a:txBody>
                    <a:bodyPr/>
                    <a:lstStyle/>
                    <a:p>
                      <a:pPr algn="l" fontAlgn="t"/>
                      <a:r>
                        <a:rPr lang="en-US" sz="1800" dirty="0">
                          <a:solidFill>
                            <a:srgbClr val="000000"/>
                          </a:solidFill>
                          <a:effectLst/>
                          <a:latin typeface="inherit"/>
                        </a:rPr>
                        <a:t> </a:t>
                      </a:r>
                    </a:p>
                    <a:p>
                      <a:pPr algn="l" fontAlgn="t"/>
                      <a:r>
                        <a:rPr lang="en-US" sz="1800" dirty="0">
                          <a:solidFill>
                            <a:srgbClr val="333333"/>
                          </a:solidFill>
                          <a:effectLst/>
                          <a:latin typeface="inherit"/>
                        </a:rPr>
                        <a:t>@{</a:t>
                      </a:r>
                      <a:endParaRPr lang="en-US" sz="1800" dirty="0">
                        <a:solidFill>
                          <a:srgbClr val="000000"/>
                        </a:solidFill>
                        <a:effectLst/>
                        <a:latin typeface="inherit"/>
                      </a:endParaRPr>
                    </a:p>
                    <a:p>
                      <a:pPr algn="l" fontAlgn="t"/>
                      <a:r>
                        <a:rPr lang="en-US" sz="1800" dirty="0">
                          <a:solidFill>
                            <a:srgbClr val="006FE0"/>
                          </a:solidFill>
                          <a:effectLst/>
                          <a:latin typeface="inherit"/>
                        </a:rPr>
                        <a:t>    </a:t>
                      </a:r>
                      <a:r>
                        <a:rPr lang="en-US" sz="1800" dirty="0">
                          <a:solidFill>
                            <a:srgbClr val="002D7A"/>
                          </a:solidFill>
                          <a:effectLst/>
                          <a:latin typeface="inherit"/>
                        </a:rPr>
                        <a:t>Layout</a:t>
                      </a:r>
                      <a:r>
                        <a:rPr lang="en-US" sz="1800" dirty="0">
                          <a:solidFill>
                            <a:srgbClr val="006FE0"/>
                          </a:solidFill>
                          <a:effectLst/>
                          <a:latin typeface="inherit"/>
                        </a:rPr>
                        <a:t> = </a:t>
                      </a:r>
                      <a:r>
                        <a:rPr lang="en-US" sz="1800" dirty="0">
                          <a:solidFill>
                            <a:srgbClr val="DD1144"/>
                          </a:solidFill>
                          <a:effectLst/>
                          <a:latin typeface="inherit"/>
                        </a:rPr>
                        <a:t>"_Layout"</a:t>
                      </a:r>
                      <a:r>
                        <a:rPr lang="en-US" sz="1800" dirty="0">
                          <a:solidFill>
                            <a:srgbClr val="333333"/>
                          </a:solidFill>
                          <a:effectLst/>
                          <a:latin typeface="inherit"/>
                        </a:rPr>
                        <a:t>;</a:t>
                      </a:r>
                      <a:endParaRPr lang="en-US" sz="1800" dirty="0">
                        <a:solidFill>
                          <a:srgbClr val="000000"/>
                        </a:solidFill>
                        <a:effectLst/>
                        <a:latin typeface="inherit"/>
                      </a:endParaRPr>
                    </a:p>
                    <a:p>
                      <a:pPr algn="l" fontAlgn="t"/>
                      <a:r>
                        <a:rPr lang="en-US" sz="1800" dirty="0">
                          <a:solidFill>
                            <a:srgbClr val="333333"/>
                          </a:solidFill>
                          <a:effectLst/>
                          <a:latin typeface="inherit"/>
                        </a:rPr>
                        <a:t>}</a:t>
                      </a:r>
                      <a:endParaRPr lang="en-US" sz="1800" dirty="0">
                        <a:solidFill>
                          <a:srgbClr val="000000"/>
                        </a:solidFill>
                        <a:effectLst/>
                        <a:latin typeface="inherit"/>
                      </a:endParaRPr>
                    </a:p>
                    <a:p>
                      <a:pPr algn="l" fontAlgn="t"/>
                      <a:endParaRPr lang="en-US" sz="1800" dirty="0">
                        <a:solidFill>
                          <a:srgbClr val="000000"/>
                        </a:solidFill>
                        <a:effectLst/>
                        <a:latin typeface="inherit"/>
                      </a:endParaRPr>
                    </a:p>
                  </a:txBody>
                  <a:tcPr marL="56920" marR="56920" marT="28460" marB="28460">
                    <a:lnL>
                      <a:noFill/>
                    </a:lnL>
                    <a:lnR>
                      <a:noFill/>
                    </a:lnR>
                    <a:lnT>
                      <a:noFill/>
                    </a:lnT>
                    <a:lnB>
                      <a:noFill/>
                    </a:lnB>
                  </a:tcPr>
                </a:tc>
                <a:extLst>
                  <a:ext uri="{0D108BD9-81ED-4DB2-BD59-A6C34878D82A}">
                    <a16:rowId xmlns:a16="http://schemas.microsoft.com/office/drawing/2014/main" val="3359627856"/>
                  </a:ext>
                </a:extLst>
              </a:tr>
            </a:tbl>
          </a:graphicData>
        </a:graphic>
      </p:graphicFrame>
      <p:sp>
        <p:nvSpPr>
          <p:cNvPr id="5" name="object 2">
            <a:extLst>
              <a:ext uri="{FF2B5EF4-FFF2-40B4-BE49-F238E27FC236}">
                <a16:creationId xmlns:a16="http://schemas.microsoft.com/office/drawing/2014/main" id="{3F051323-41B4-4802-9B24-A8A089364D52}"/>
              </a:ext>
            </a:extLst>
          </p:cNvPr>
          <p:cNvSpPr/>
          <p:nvPr/>
        </p:nvSpPr>
        <p:spPr>
          <a:xfrm>
            <a:off x="856" y="0"/>
            <a:ext cx="12191144" cy="825442"/>
          </a:xfrm>
          <a:prstGeom prst="rect">
            <a:avLst/>
          </a:prstGeom>
          <a:blipFill>
            <a:blip r:embed="rId2"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A2806165-01EB-4A29-B7AA-0E5C9BFC476E}"/>
              </a:ext>
            </a:extLst>
          </p:cNvPr>
          <p:cNvSpPr>
            <a:spLocks noGrp="1"/>
          </p:cNvSpPr>
          <p:nvPr>
            <p:ph type="title"/>
          </p:nvPr>
        </p:nvSpPr>
        <p:spPr>
          <a:xfrm>
            <a:off x="-1" y="18255"/>
            <a:ext cx="12191143" cy="807187"/>
          </a:xfrm>
        </p:spPr>
        <p:txBody>
          <a:bodyPr/>
          <a:lstStyle/>
          <a:p>
            <a:r>
              <a:rPr lang="en-US" b="1" dirty="0">
                <a:solidFill>
                  <a:schemeClr val="bg1"/>
                </a:solidFill>
              </a:rPr>
              <a:t> _</a:t>
            </a:r>
            <a:r>
              <a:rPr lang="en-US" b="1" dirty="0" err="1">
                <a:solidFill>
                  <a:schemeClr val="bg1"/>
                </a:solidFill>
              </a:rPr>
              <a:t>ViewStart</a:t>
            </a:r>
            <a:endParaRPr lang="en-US" dirty="0">
              <a:solidFill>
                <a:schemeClr val="bg1"/>
              </a:solidFill>
            </a:endParaRPr>
          </a:p>
        </p:txBody>
      </p:sp>
    </p:spTree>
    <p:extLst>
      <p:ext uri="{BB962C8B-B14F-4D97-AF65-F5344CB8AC3E}">
        <p14:creationId xmlns:p14="http://schemas.microsoft.com/office/powerpoint/2010/main" val="28908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11153674" cy="4572752"/>
          </a:xfrm>
        </p:spPr>
        <p:txBody>
          <a:bodyPr>
            <a:normAutofit/>
          </a:bodyPr>
          <a:lstStyle/>
          <a:p>
            <a:pPr marL="285750" indent="-285750">
              <a:buFont typeface="Wingdings" panose="05000000000000000000" pitchFamily="2" charset="2"/>
              <a:buChar char="v"/>
            </a:pPr>
            <a:r>
              <a:rPr lang="en-US" sz="2000" dirty="0"/>
              <a:t>Entity Framework is an object-relational Mapper(ORM) that allow developers to work with a database using .NET objects.</a:t>
            </a:r>
          </a:p>
          <a:p>
            <a:pPr marL="285750" indent="-285750">
              <a:buFont typeface="Wingdings" panose="05000000000000000000" pitchFamily="2" charset="2"/>
              <a:buChar char="v"/>
            </a:pPr>
            <a:r>
              <a:rPr lang="en-US" sz="2000" dirty="0"/>
              <a:t>It allows performing CRUD operations without having to write SQL queries.</a:t>
            </a:r>
          </a:p>
          <a:p>
            <a:pPr marL="285750" indent="-285750">
              <a:buFont typeface="Wingdings" panose="05000000000000000000" pitchFamily="2" charset="2"/>
              <a:buChar char="v"/>
            </a:pPr>
            <a:r>
              <a:rPr lang="en-US" sz="2000" dirty="0"/>
              <a:t>NET Core comes with a new version of Entity Framework that is Entity Framework Core</a:t>
            </a:r>
          </a:p>
          <a:p>
            <a:pPr marL="285750" indent="-285750">
              <a:buFont typeface="Wingdings" panose="05000000000000000000" pitchFamily="2" charset="2"/>
              <a:buChar char="v"/>
            </a:pPr>
            <a:r>
              <a:rPr lang="en-US" sz="2000" dirty="0"/>
              <a:t>EF core is light weight, cross platform version of Entity Framework</a:t>
            </a:r>
          </a:p>
          <a:p>
            <a:pPr marL="285750" indent="-285750">
              <a:buFont typeface="Wingdings" panose="05000000000000000000" pitchFamily="2" charset="2"/>
              <a:buChar char="v"/>
            </a:pPr>
            <a:r>
              <a:rPr lang="en-US" sz="2000" dirty="0"/>
              <a:t> It supports Code First, Database First, Stored Procedure, Transaction, etc.</a:t>
            </a:r>
          </a:p>
        </p:txBody>
      </p:sp>
      <p:sp>
        <p:nvSpPr>
          <p:cNvPr id="5" name="object 2">
            <a:extLst>
              <a:ext uri="{FF2B5EF4-FFF2-40B4-BE49-F238E27FC236}">
                <a16:creationId xmlns:a16="http://schemas.microsoft.com/office/drawing/2014/main" id="{57E1CE4E-1F43-4F0A-8C45-0192E8E5219B}"/>
              </a:ext>
            </a:extLst>
          </p:cNvPr>
          <p:cNvSpPr/>
          <p:nvPr/>
        </p:nvSpPr>
        <p:spPr>
          <a:xfrm>
            <a:off x="0" y="0"/>
            <a:ext cx="12191144" cy="825442"/>
          </a:xfrm>
          <a:prstGeom prst="rect">
            <a:avLst/>
          </a:prstGeom>
          <a:blipFill>
            <a:blip r:embed="rId2"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5DCED16A-65FB-462C-ADA8-CD98206EBB49}"/>
              </a:ext>
            </a:extLst>
          </p:cNvPr>
          <p:cNvSpPr>
            <a:spLocks noGrp="1"/>
          </p:cNvSpPr>
          <p:nvPr>
            <p:ph type="title"/>
          </p:nvPr>
        </p:nvSpPr>
        <p:spPr>
          <a:xfrm>
            <a:off x="-1" y="18256"/>
            <a:ext cx="12191143" cy="825442"/>
          </a:xfrm>
        </p:spPr>
        <p:txBody>
          <a:bodyPr/>
          <a:lstStyle/>
          <a:p>
            <a:r>
              <a:rPr lang="en-US" b="1" dirty="0">
                <a:solidFill>
                  <a:schemeClr val="bg1"/>
                </a:solidFill>
              </a:rPr>
              <a:t> EF Core</a:t>
            </a:r>
            <a:endParaRPr lang="en-US" dirty="0">
              <a:solidFill>
                <a:schemeClr val="bg1"/>
              </a:solidFill>
            </a:endParaRPr>
          </a:p>
        </p:txBody>
      </p:sp>
    </p:spTree>
    <p:extLst>
      <p:ext uri="{BB962C8B-B14F-4D97-AF65-F5344CB8AC3E}">
        <p14:creationId xmlns:p14="http://schemas.microsoft.com/office/powerpoint/2010/main" val="155409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25942" y="1094984"/>
            <a:ext cx="11153674" cy="4572752"/>
          </a:xfrm>
        </p:spPr>
        <p:txBody>
          <a:bodyPr>
            <a:normAutofit/>
          </a:bodyPr>
          <a:lstStyle/>
          <a:p>
            <a:pPr marL="171450" indent="-171450">
              <a:buFont typeface="Wingdings" panose="05000000000000000000" pitchFamily="2" charset="2"/>
              <a:buChar char="v"/>
            </a:pPr>
            <a:r>
              <a:rPr lang="en-US" sz="1800" dirty="0"/>
              <a:t>EF Core supports both </a:t>
            </a:r>
            <a:r>
              <a:rPr lang="en-US" sz="1800" b="1" dirty="0"/>
              <a:t>Code First approach</a:t>
            </a:r>
            <a:r>
              <a:rPr lang="en-US" sz="1800" dirty="0"/>
              <a:t> and </a:t>
            </a:r>
            <a:r>
              <a:rPr lang="en-US" sz="1800" b="1" dirty="0"/>
              <a:t>Database First approach</a:t>
            </a:r>
            <a:r>
              <a:rPr lang="en-US" sz="1800" dirty="0"/>
              <a:t>. </a:t>
            </a:r>
          </a:p>
          <a:p>
            <a:pPr marL="171450" indent="-171450">
              <a:buFont typeface="Wingdings" panose="05000000000000000000" pitchFamily="2" charset="2"/>
              <a:buChar char="v"/>
            </a:pPr>
            <a:r>
              <a:rPr lang="en-US" sz="1800" dirty="0"/>
              <a:t>with the Database First approach there is very limited support in EF core at the moment</a:t>
            </a:r>
            <a:r>
              <a:rPr lang="en-US" dirty="0"/>
              <a:t>.</a:t>
            </a:r>
          </a:p>
          <a:p>
            <a:endParaRPr lang="en-US" dirty="0"/>
          </a:p>
          <a:p>
            <a:endParaRPr lang="en-US" dirty="0"/>
          </a:p>
          <a:p>
            <a:endParaRPr lang="en-US" dirty="0"/>
          </a:p>
          <a:p>
            <a:pPr>
              <a:buNone/>
            </a:pPr>
            <a:endParaRPr lang="en-US" dirty="0"/>
          </a:p>
          <a:p>
            <a:pPr marL="171450" indent="-171450">
              <a:buFont typeface="Wingdings" panose="05000000000000000000" pitchFamily="2" charset="2"/>
              <a:buChar char="v"/>
            </a:pPr>
            <a:r>
              <a:rPr lang="en-US" sz="1800" dirty="0"/>
              <a:t>With the Code First Approach, first create the application domain classes like Courses  </a:t>
            </a:r>
            <a:r>
              <a:rPr lang="en-US" sz="1800" dirty="0" err="1"/>
              <a:t>etc</a:t>
            </a:r>
            <a:r>
              <a:rPr lang="en-US" sz="1800" dirty="0"/>
              <a:t> and a special class that derives from Entity Framework </a:t>
            </a:r>
            <a:r>
              <a:rPr lang="en-US" sz="1800" dirty="0" err="1"/>
              <a:t>DbContext</a:t>
            </a:r>
            <a:r>
              <a:rPr lang="en-US" sz="1800" dirty="0"/>
              <a:t> class.</a:t>
            </a:r>
          </a:p>
          <a:p>
            <a:pPr marL="171450" indent="-171450">
              <a:buFont typeface="Wingdings" panose="05000000000000000000" pitchFamily="2" charset="2"/>
              <a:buChar char="v"/>
            </a:pPr>
            <a:r>
              <a:rPr lang="en-US" sz="1800" dirty="0"/>
              <a:t>Based on  the domain and </a:t>
            </a:r>
            <a:r>
              <a:rPr lang="en-US" sz="1800" dirty="0" err="1"/>
              <a:t>DBContext</a:t>
            </a:r>
            <a:r>
              <a:rPr lang="en-US" sz="1800" dirty="0"/>
              <a:t> classes, EF Core creates the database and relevant tables. </a:t>
            </a:r>
          </a:p>
          <a:p>
            <a:endParaRPr lang="en-US" dirty="0"/>
          </a:p>
        </p:txBody>
      </p:sp>
      <p:pic>
        <p:nvPicPr>
          <p:cNvPr id="1026" name="Picture 2" descr="ef core code first approach">
            <a:extLst>
              <a:ext uri="{FF2B5EF4-FFF2-40B4-BE49-F238E27FC236}">
                <a16:creationId xmlns:a16="http://schemas.microsoft.com/office/drawing/2014/main" id="{ABA6FBF4-73A9-4E3E-B428-8C873AEC2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30" y="2352660"/>
            <a:ext cx="5305425" cy="10287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6C13F5D3-C405-45CF-9C3E-7106144A8FC7}"/>
              </a:ext>
            </a:extLst>
          </p:cNvPr>
          <p:cNvSpPr/>
          <p:nvPr/>
        </p:nvSpPr>
        <p:spPr>
          <a:xfrm>
            <a:off x="-14343" y="-12239"/>
            <a:ext cx="12191144" cy="825442"/>
          </a:xfrm>
          <a:prstGeom prst="rect">
            <a:avLst/>
          </a:prstGeom>
          <a:blipFill>
            <a:blip r:embed="rId3" cstate="print"/>
            <a:stretch>
              <a:fillRect/>
            </a:stretch>
          </a:blipFill>
        </p:spPr>
        <p:txBody>
          <a:bodyPr wrap="square" lIns="0" tIns="0" rIns="0" bIns="0" rtlCol="0"/>
          <a:lstStyle/>
          <a:p>
            <a:endParaRPr sz="1092"/>
          </a:p>
        </p:txBody>
      </p:sp>
      <p:sp>
        <p:nvSpPr>
          <p:cNvPr id="6" name="Title 5">
            <a:extLst>
              <a:ext uri="{FF2B5EF4-FFF2-40B4-BE49-F238E27FC236}">
                <a16:creationId xmlns:a16="http://schemas.microsoft.com/office/drawing/2014/main" id="{071245AF-8E21-4AD9-AF3D-25E5F7FC627C}"/>
              </a:ext>
            </a:extLst>
          </p:cNvPr>
          <p:cNvSpPr>
            <a:spLocks noGrp="1"/>
          </p:cNvSpPr>
          <p:nvPr>
            <p:ph type="title"/>
          </p:nvPr>
        </p:nvSpPr>
        <p:spPr>
          <a:xfrm>
            <a:off x="15199" y="23422"/>
            <a:ext cx="12161602" cy="789782"/>
          </a:xfrm>
        </p:spPr>
        <p:txBody>
          <a:bodyPr/>
          <a:lstStyle/>
          <a:p>
            <a:r>
              <a:rPr lang="en-US" b="1" dirty="0">
                <a:solidFill>
                  <a:schemeClr val="bg1"/>
                </a:solidFill>
              </a:rPr>
              <a:t>EF Core Code First Approach</a:t>
            </a:r>
            <a:endParaRPr lang="en-US" dirty="0">
              <a:solidFill>
                <a:schemeClr val="bg1"/>
              </a:solidFill>
            </a:endParaRPr>
          </a:p>
        </p:txBody>
      </p:sp>
    </p:spTree>
    <p:extLst>
      <p:ext uri="{BB962C8B-B14F-4D97-AF65-F5344CB8AC3E}">
        <p14:creationId xmlns:p14="http://schemas.microsoft.com/office/powerpoint/2010/main" val="235250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tall ef core in visual studio">
            <a:extLst>
              <a:ext uri="{FF2B5EF4-FFF2-40B4-BE49-F238E27FC236}">
                <a16:creationId xmlns:a16="http://schemas.microsoft.com/office/drawing/2014/main" id="{85A967EC-DFCB-421E-AFD0-8E609BC7D0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911" y="1436913"/>
            <a:ext cx="5545744" cy="4290337"/>
          </a:xfrm>
          <a:prstGeom prst="rect">
            <a:avLst/>
          </a:prstGeom>
          <a:noFill/>
          <a:ln>
            <a:noFill/>
          </a:ln>
        </p:spPr>
      </p:pic>
      <p:graphicFrame>
        <p:nvGraphicFramePr>
          <p:cNvPr id="7" name="Table 6">
            <a:extLst>
              <a:ext uri="{FF2B5EF4-FFF2-40B4-BE49-F238E27FC236}">
                <a16:creationId xmlns:a16="http://schemas.microsoft.com/office/drawing/2014/main" id="{2CCAC8CA-BC76-450D-A73A-BF00138CFCE2}"/>
              </a:ext>
            </a:extLst>
          </p:cNvPr>
          <p:cNvGraphicFramePr>
            <a:graphicFrameLocks noGrp="1"/>
          </p:cNvGraphicFramePr>
          <p:nvPr>
            <p:extLst>
              <p:ext uri="{D42A27DB-BD31-4B8C-83A1-F6EECF244321}">
                <p14:modId xmlns:p14="http://schemas.microsoft.com/office/powerpoint/2010/main" val="3608910112"/>
              </p:ext>
            </p:extLst>
          </p:nvPr>
        </p:nvGraphicFramePr>
        <p:xfrm>
          <a:off x="5783283" y="1436913"/>
          <a:ext cx="6301806" cy="4290336"/>
        </p:xfrm>
        <a:graphic>
          <a:graphicData uri="http://schemas.openxmlformats.org/drawingml/2006/table">
            <a:tbl>
              <a:tblPr firstRow="1" firstCol="1" bandRow="1">
                <a:tableStyleId>{BC89EF96-8CEA-46FF-86C4-4CE0E7609802}</a:tableStyleId>
              </a:tblPr>
              <a:tblGrid>
                <a:gridCol w="3150903">
                  <a:extLst>
                    <a:ext uri="{9D8B030D-6E8A-4147-A177-3AD203B41FA5}">
                      <a16:colId xmlns:a16="http://schemas.microsoft.com/office/drawing/2014/main" val="3187062983"/>
                    </a:ext>
                  </a:extLst>
                </a:gridCol>
                <a:gridCol w="3150903">
                  <a:extLst>
                    <a:ext uri="{9D8B030D-6E8A-4147-A177-3AD203B41FA5}">
                      <a16:colId xmlns:a16="http://schemas.microsoft.com/office/drawing/2014/main" val="1678932764"/>
                    </a:ext>
                  </a:extLst>
                </a:gridCol>
              </a:tblGrid>
              <a:tr h="501717">
                <a:tc>
                  <a:txBody>
                    <a:bodyPr/>
                    <a:lstStyle/>
                    <a:p>
                      <a:pPr marL="0" marR="0">
                        <a:lnSpc>
                          <a:spcPct val="107000"/>
                        </a:lnSpc>
                        <a:spcBef>
                          <a:spcPts val="0"/>
                        </a:spcBef>
                        <a:spcAft>
                          <a:spcPts val="0"/>
                        </a:spcAft>
                      </a:pPr>
                      <a:r>
                        <a:rPr lang="en-US" sz="1100">
                          <a:effectLst/>
                        </a:rPr>
                        <a:t>Package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tc>
                  <a:txBody>
                    <a:bodyPr/>
                    <a:lstStyle/>
                    <a:p>
                      <a:pPr marL="0" marR="0">
                        <a:lnSpc>
                          <a:spcPct val="107000"/>
                        </a:lnSpc>
                        <a:spcBef>
                          <a:spcPts val="0"/>
                        </a:spcBef>
                        <a:spcAft>
                          <a:spcPts val="0"/>
                        </a:spcAft>
                      </a:pPr>
                      <a:r>
                        <a:rPr lang="en-US" sz="1100">
                          <a:effectLst/>
                        </a:rPr>
                        <a:t>Purpose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1372277776"/>
                  </a:ext>
                </a:extLst>
              </a:tr>
              <a:tr h="1086283">
                <a:tc>
                  <a:txBody>
                    <a:bodyPr/>
                    <a:lstStyle/>
                    <a:p>
                      <a:pPr marL="0" marR="0">
                        <a:lnSpc>
                          <a:spcPct val="107000"/>
                        </a:lnSpc>
                        <a:spcBef>
                          <a:spcPts val="0"/>
                        </a:spcBef>
                        <a:spcAft>
                          <a:spcPts val="0"/>
                        </a:spcAft>
                      </a:pPr>
                      <a:r>
                        <a:rPr lang="en-US" sz="1100">
                          <a:effectLst/>
                        </a:rPr>
                        <a:t>Microsoft.EntityFrameworkCore.SqlServer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tc>
                  <a:txBody>
                    <a:bodyPr/>
                    <a:lstStyle/>
                    <a:p>
                      <a:pPr marL="0" marR="0">
                        <a:lnSpc>
                          <a:spcPct val="107000"/>
                        </a:lnSpc>
                        <a:spcBef>
                          <a:spcPts val="0"/>
                        </a:spcBef>
                        <a:spcAft>
                          <a:spcPts val="0"/>
                        </a:spcAft>
                      </a:pPr>
                      <a:r>
                        <a:rPr lang="en-US" sz="1100">
                          <a:effectLst/>
                        </a:rPr>
                        <a:t>This nuget package contains SQL Server specific functionality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209623769"/>
                  </a:ext>
                </a:extLst>
              </a:tr>
              <a:tr h="1086283">
                <a:tc>
                  <a:txBody>
                    <a:bodyPr/>
                    <a:lstStyle/>
                    <a:p>
                      <a:pPr marL="0" marR="0">
                        <a:lnSpc>
                          <a:spcPct val="107000"/>
                        </a:lnSpc>
                        <a:spcBef>
                          <a:spcPts val="0"/>
                        </a:spcBef>
                        <a:spcAft>
                          <a:spcPts val="0"/>
                        </a:spcAft>
                      </a:pPr>
                      <a:r>
                        <a:rPr lang="en-US" sz="1100" dirty="0" err="1">
                          <a:effectLst/>
                        </a:rPr>
                        <a:t>Microsoft.EntityFrameworkCore.Relational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tc>
                  <a:txBody>
                    <a:bodyPr/>
                    <a:lstStyle/>
                    <a:p>
                      <a:pPr marL="0" marR="0">
                        <a:lnSpc>
                          <a:spcPct val="107000"/>
                        </a:lnSpc>
                        <a:spcBef>
                          <a:spcPts val="0"/>
                        </a:spcBef>
                        <a:spcAft>
                          <a:spcPts val="0"/>
                        </a:spcAft>
                      </a:pPr>
                      <a:r>
                        <a:rPr lang="en-US" sz="1100">
                          <a:effectLst/>
                        </a:rPr>
                        <a:t>This nuget package contains functionality that is common to all relational databases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3611714127"/>
                  </a:ext>
                </a:extLst>
              </a:tr>
              <a:tr h="1616053">
                <a:tc>
                  <a:txBody>
                    <a:bodyPr/>
                    <a:lstStyle/>
                    <a:p>
                      <a:pPr marL="0" marR="0">
                        <a:lnSpc>
                          <a:spcPct val="107000"/>
                        </a:lnSpc>
                        <a:spcBef>
                          <a:spcPts val="0"/>
                        </a:spcBef>
                        <a:spcAft>
                          <a:spcPts val="0"/>
                        </a:spcAft>
                      </a:pPr>
                      <a:r>
                        <a:rPr lang="en-US" sz="1100">
                          <a:effectLst/>
                        </a:rPr>
                        <a:t>Microsoft.EntityFrameworkCore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tc>
                  <a:txBody>
                    <a:bodyPr/>
                    <a:lstStyle/>
                    <a:p>
                      <a:pPr marL="0" marR="0">
                        <a:lnSpc>
                          <a:spcPct val="107000"/>
                        </a:lnSpc>
                        <a:spcBef>
                          <a:spcPts val="0"/>
                        </a:spcBef>
                        <a:spcAft>
                          <a:spcPts val="0"/>
                        </a:spcAft>
                      </a:pPr>
                      <a:r>
                        <a:rPr lang="en-US" sz="1100" dirty="0">
                          <a:effectLst/>
                        </a:rPr>
                        <a:t>This </a:t>
                      </a:r>
                      <a:r>
                        <a:rPr lang="en-US" sz="1100" dirty="0" err="1">
                          <a:effectLst/>
                        </a:rPr>
                        <a:t>nuget</a:t>
                      </a:r>
                      <a:r>
                        <a:rPr lang="en-US" sz="1100" dirty="0">
                          <a:effectLst/>
                        </a:rPr>
                        <a:t> package contains common entity </a:t>
                      </a:r>
                      <a:r>
                        <a:rPr lang="en-US" sz="1100" dirty="0" err="1">
                          <a:effectLst/>
                        </a:rPr>
                        <a:t>frameowrk</a:t>
                      </a:r>
                      <a:r>
                        <a:rPr lang="en-US" sz="1100" dirty="0">
                          <a:effectLst/>
                        </a:rPr>
                        <a:t> core functionality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28575" marB="28575" anchor="ctr"/>
                </a:tc>
                <a:extLst>
                  <a:ext uri="{0D108BD9-81ED-4DB2-BD59-A6C34878D82A}">
                    <a16:rowId xmlns:a16="http://schemas.microsoft.com/office/drawing/2014/main" val="202107767"/>
                  </a:ext>
                </a:extLst>
              </a:tr>
            </a:tbl>
          </a:graphicData>
        </a:graphic>
      </p:graphicFrame>
      <p:sp>
        <p:nvSpPr>
          <p:cNvPr id="8" name="Rectangle 1">
            <a:extLst>
              <a:ext uri="{FF2B5EF4-FFF2-40B4-BE49-F238E27FC236}">
                <a16:creationId xmlns:a16="http://schemas.microsoft.com/office/drawing/2014/main" id="{283AE46F-E5AF-4725-842E-8A7E73B693AF}"/>
              </a:ext>
            </a:extLst>
          </p:cNvPr>
          <p:cNvSpPr>
            <a:spLocks noChangeArrowheads="1"/>
          </p:cNvSpPr>
          <p:nvPr/>
        </p:nvSpPr>
        <p:spPr bwMode="auto">
          <a:xfrm>
            <a:off x="6940743" y="1295019"/>
            <a:ext cx="696992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object 2">
            <a:extLst>
              <a:ext uri="{FF2B5EF4-FFF2-40B4-BE49-F238E27FC236}">
                <a16:creationId xmlns:a16="http://schemas.microsoft.com/office/drawing/2014/main" id="{19AB40CF-150C-485E-8B3F-28D81938A3FB}"/>
              </a:ext>
            </a:extLst>
          </p:cNvPr>
          <p:cNvSpPr/>
          <p:nvPr/>
        </p:nvSpPr>
        <p:spPr>
          <a:xfrm>
            <a:off x="0" y="12917"/>
            <a:ext cx="12191144" cy="825442"/>
          </a:xfrm>
          <a:prstGeom prst="rect">
            <a:avLst/>
          </a:prstGeom>
          <a:blipFill>
            <a:blip r:embed="rId3" cstate="print"/>
            <a:stretch>
              <a:fillRect/>
            </a:stretch>
          </a:blipFill>
        </p:spPr>
        <p:txBody>
          <a:bodyPr wrap="square" lIns="0" tIns="0" rIns="0" bIns="0" rtlCol="0"/>
          <a:lstStyle/>
          <a:p>
            <a:endParaRPr sz="1092"/>
          </a:p>
        </p:txBody>
      </p:sp>
      <p:sp>
        <p:nvSpPr>
          <p:cNvPr id="11" name="Title 10">
            <a:extLst>
              <a:ext uri="{FF2B5EF4-FFF2-40B4-BE49-F238E27FC236}">
                <a16:creationId xmlns:a16="http://schemas.microsoft.com/office/drawing/2014/main" id="{7FEAD36D-9461-4CFF-BBDA-38587101C62A}"/>
              </a:ext>
            </a:extLst>
          </p:cNvPr>
          <p:cNvSpPr>
            <a:spLocks noGrp="1"/>
          </p:cNvSpPr>
          <p:nvPr>
            <p:ph type="title"/>
          </p:nvPr>
        </p:nvSpPr>
        <p:spPr>
          <a:xfrm>
            <a:off x="-1" y="40404"/>
            <a:ext cx="12191143" cy="797956"/>
          </a:xfrm>
        </p:spPr>
        <p:txBody>
          <a:bodyPr/>
          <a:lstStyle/>
          <a:p>
            <a:r>
              <a:rPr lang="en-US" b="1" dirty="0">
                <a:solidFill>
                  <a:schemeClr val="bg1"/>
                </a:solidFill>
              </a:rPr>
              <a:t>Installation</a:t>
            </a:r>
            <a:endParaRPr lang="en-US" dirty="0">
              <a:solidFill>
                <a:schemeClr val="bg1"/>
              </a:solidFill>
            </a:endParaRPr>
          </a:p>
        </p:txBody>
      </p:sp>
    </p:spTree>
    <p:extLst>
      <p:ext uri="{BB962C8B-B14F-4D97-AF65-F5344CB8AC3E}">
        <p14:creationId xmlns:p14="http://schemas.microsoft.com/office/powerpoint/2010/main" val="140188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357712" y="1295590"/>
            <a:ext cx="4858523" cy="4572752"/>
          </a:xfrm>
        </p:spPr>
        <p:txBody>
          <a:bodyPr>
            <a:noAutofit/>
          </a:bodyPr>
          <a:lstStyle/>
          <a:p>
            <a:pPr marL="171450" indent="-171450">
              <a:buFont typeface="Wingdings" panose="05000000000000000000" pitchFamily="2" charset="2"/>
              <a:buChar char="v"/>
            </a:pPr>
            <a:r>
              <a:rPr lang="en-US" sz="2000" dirty="0"/>
              <a:t>A class that we use in the application code to interact with the underlying database.</a:t>
            </a:r>
          </a:p>
          <a:p>
            <a:pPr marL="171450" indent="-171450">
              <a:buFont typeface="Wingdings" panose="05000000000000000000" pitchFamily="2" charset="2"/>
              <a:buChar char="v"/>
            </a:pPr>
            <a:r>
              <a:rPr lang="en-US" sz="2000" dirty="0"/>
              <a:t>manages the database connection and is used to retrieve and save data in the database.</a:t>
            </a:r>
          </a:p>
          <a:p>
            <a:pPr marL="171450" indent="-171450">
              <a:buFont typeface="Wingdings" panose="05000000000000000000" pitchFamily="2" charset="2"/>
              <a:buChar char="v"/>
            </a:pPr>
            <a:r>
              <a:rPr lang="en-US" sz="2000" dirty="0"/>
              <a:t>The </a:t>
            </a:r>
            <a:r>
              <a:rPr lang="en-US" sz="2000" i="1" dirty="0" err="1">
                <a:solidFill>
                  <a:srgbClr val="FF0000"/>
                </a:solidFill>
              </a:rPr>
              <a:t>DbContext</a:t>
            </a:r>
            <a:r>
              <a:rPr lang="en-US" sz="2000" i="1" dirty="0">
                <a:solidFill>
                  <a:srgbClr val="FF0000"/>
                </a:solidFill>
              </a:rPr>
              <a:t> </a:t>
            </a:r>
            <a:r>
              <a:rPr lang="en-US" sz="2000" dirty="0"/>
              <a:t>class includes a </a:t>
            </a:r>
            <a:r>
              <a:rPr lang="en-US" sz="2000" i="1" dirty="0" err="1">
                <a:solidFill>
                  <a:srgbClr val="FF0000"/>
                </a:solidFill>
              </a:rPr>
              <a:t>DbSet</a:t>
            </a:r>
            <a:r>
              <a:rPr lang="en-US" sz="2000" i="1" dirty="0">
                <a:solidFill>
                  <a:srgbClr val="FF0000"/>
                </a:solidFill>
              </a:rPr>
              <a:t>&lt;</a:t>
            </a:r>
            <a:r>
              <a:rPr lang="en-US" sz="2000" i="1" dirty="0" err="1">
                <a:solidFill>
                  <a:srgbClr val="FF0000"/>
                </a:solidFill>
              </a:rPr>
              <a:t>TEntity</a:t>
            </a:r>
            <a:r>
              <a:rPr lang="en-US" sz="2000" i="1" dirty="0"/>
              <a:t>&gt;</a:t>
            </a:r>
            <a:r>
              <a:rPr lang="en-US" sz="2000" dirty="0"/>
              <a:t> property for each entity in the model.</a:t>
            </a:r>
          </a:p>
          <a:p>
            <a:pPr marL="171450" indent="-171450">
              <a:buFont typeface="Wingdings" panose="05000000000000000000" pitchFamily="2" charset="2"/>
              <a:buChar char="v"/>
            </a:pPr>
            <a:r>
              <a:rPr lang="en-US" sz="2000" dirty="0"/>
              <a:t>By creating Constructor you can  pass the instance </a:t>
            </a:r>
            <a:r>
              <a:rPr lang="en-US" sz="2000" dirty="0" err="1"/>
              <a:t>DbContext</a:t>
            </a:r>
            <a:r>
              <a:rPr lang="en-US" sz="2000" dirty="0"/>
              <a:t> class</a:t>
            </a:r>
          </a:p>
          <a:p>
            <a:endParaRPr lang="en-US" sz="2000" dirty="0"/>
          </a:p>
          <a:p>
            <a:endParaRPr lang="en-US" sz="2000" dirty="0"/>
          </a:p>
          <a:p>
            <a:br>
              <a:rPr lang="en-US" sz="2000" dirty="0"/>
            </a:br>
            <a:endParaRPr lang="en-US" sz="2000" dirty="0"/>
          </a:p>
          <a:p>
            <a:endParaRPr lang="en-US" sz="2000" dirty="0"/>
          </a:p>
          <a:p>
            <a:endParaRPr lang="en-US" sz="2000" dirty="0"/>
          </a:p>
          <a:p>
            <a:br>
              <a:rPr lang="en-US" sz="2000" dirty="0"/>
            </a:br>
            <a:endParaRPr lang="en-US" sz="2000" dirty="0"/>
          </a:p>
        </p:txBody>
      </p:sp>
      <p:graphicFrame>
        <p:nvGraphicFramePr>
          <p:cNvPr id="5" name="Table 4">
            <a:extLst>
              <a:ext uri="{FF2B5EF4-FFF2-40B4-BE49-F238E27FC236}">
                <a16:creationId xmlns:a16="http://schemas.microsoft.com/office/drawing/2014/main" id="{2344D805-C3D4-49E6-857B-10AF878FFB59}"/>
              </a:ext>
            </a:extLst>
          </p:cNvPr>
          <p:cNvGraphicFramePr>
            <a:graphicFrameLocks noGrp="1"/>
          </p:cNvGraphicFramePr>
          <p:nvPr>
            <p:extLst>
              <p:ext uri="{D42A27DB-BD31-4B8C-83A1-F6EECF244321}">
                <p14:modId xmlns:p14="http://schemas.microsoft.com/office/powerpoint/2010/main" val="2865701292"/>
              </p:ext>
            </p:extLst>
          </p:nvPr>
        </p:nvGraphicFramePr>
        <p:xfrm>
          <a:off x="5295002" y="1295589"/>
          <a:ext cx="5854443" cy="3453055"/>
        </p:xfrm>
        <a:graphic>
          <a:graphicData uri="http://schemas.openxmlformats.org/drawingml/2006/table">
            <a:tbl>
              <a:tblPr/>
              <a:tblGrid>
                <a:gridCol w="258740">
                  <a:extLst>
                    <a:ext uri="{9D8B030D-6E8A-4147-A177-3AD203B41FA5}">
                      <a16:colId xmlns:a16="http://schemas.microsoft.com/office/drawing/2014/main" val="794476789"/>
                    </a:ext>
                  </a:extLst>
                </a:gridCol>
                <a:gridCol w="5595703">
                  <a:extLst>
                    <a:ext uri="{9D8B030D-6E8A-4147-A177-3AD203B41FA5}">
                      <a16:colId xmlns:a16="http://schemas.microsoft.com/office/drawing/2014/main" val="780942676"/>
                    </a:ext>
                  </a:extLst>
                </a:gridCol>
              </a:tblGrid>
              <a:tr h="3453055">
                <a:tc>
                  <a:txBody>
                    <a:bodyPr/>
                    <a:lstStyle/>
                    <a:p>
                      <a:pPr algn="r" fontAlgn="t"/>
                      <a:r>
                        <a:rPr lang="en-US" sz="400" dirty="0">
                          <a:solidFill>
                            <a:schemeClr val="tx1"/>
                          </a:solidFill>
                          <a:effectLst/>
                          <a:latin typeface="inherit"/>
                        </a:rPr>
                        <a:t>1</a:t>
                      </a:r>
                    </a:p>
                    <a:p>
                      <a:pPr algn="r" fontAlgn="t"/>
                      <a:r>
                        <a:rPr lang="en-US" sz="400" dirty="0">
                          <a:solidFill>
                            <a:schemeClr val="tx1"/>
                          </a:solidFill>
                          <a:effectLst/>
                          <a:latin typeface="inherit"/>
                        </a:rPr>
                        <a:t>2</a:t>
                      </a:r>
                    </a:p>
                    <a:p>
                      <a:pPr algn="r" fontAlgn="t"/>
                      <a:r>
                        <a:rPr lang="en-US" sz="400" dirty="0">
                          <a:solidFill>
                            <a:schemeClr val="tx1"/>
                          </a:solidFill>
                          <a:effectLst/>
                          <a:latin typeface="inherit"/>
                        </a:rPr>
                        <a:t>3</a:t>
                      </a:r>
                    </a:p>
                    <a:p>
                      <a:pPr algn="r" fontAlgn="t"/>
                      <a:r>
                        <a:rPr lang="en-US" sz="400" dirty="0">
                          <a:solidFill>
                            <a:schemeClr val="tx1"/>
                          </a:solidFill>
                          <a:effectLst/>
                          <a:latin typeface="inherit"/>
                        </a:rPr>
                        <a:t>4</a:t>
                      </a:r>
                    </a:p>
                    <a:p>
                      <a:pPr algn="r" fontAlgn="t"/>
                      <a:r>
                        <a:rPr lang="en-US" sz="400" dirty="0">
                          <a:solidFill>
                            <a:schemeClr val="tx1"/>
                          </a:solidFill>
                          <a:effectLst/>
                          <a:latin typeface="inherit"/>
                        </a:rPr>
                        <a:t>5</a:t>
                      </a:r>
                    </a:p>
                    <a:p>
                      <a:pPr algn="r" fontAlgn="t"/>
                      <a:r>
                        <a:rPr lang="en-US" sz="400" dirty="0">
                          <a:solidFill>
                            <a:schemeClr val="tx1"/>
                          </a:solidFill>
                          <a:effectLst/>
                          <a:latin typeface="inherit"/>
                        </a:rPr>
                        <a:t>6</a:t>
                      </a:r>
                    </a:p>
                    <a:p>
                      <a:pPr algn="r" fontAlgn="t"/>
                      <a:r>
                        <a:rPr lang="en-US" sz="400" dirty="0">
                          <a:solidFill>
                            <a:schemeClr val="tx1"/>
                          </a:solidFill>
                          <a:effectLst/>
                          <a:latin typeface="inherit"/>
                        </a:rPr>
                        <a:t>7</a:t>
                      </a:r>
                    </a:p>
                    <a:p>
                      <a:pPr algn="r" fontAlgn="t"/>
                      <a:r>
                        <a:rPr lang="en-US" sz="400" dirty="0">
                          <a:solidFill>
                            <a:schemeClr val="tx1"/>
                          </a:solidFill>
                          <a:effectLst/>
                          <a:latin typeface="inherit"/>
                        </a:rPr>
                        <a:t>8</a:t>
                      </a:r>
                    </a:p>
                    <a:p>
                      <a:pPr algn="r" fontAlgn="t"/>
                      <a:r>
                        <a:rPr lang="en-US" sz="400" dirty="0">
                          <a:solidFill>
                            <a:schemeClr val="tx1"/>
                          </a:solidFill>
                          <a:effectLst/>
                          <a:latin typeface="inherit"/>
                        </a:rPr>
                        <a:t>9</a:t>
                      </a:r>
                    </a:p>
                    <a:p>
                      <a:pPr algn="r" fontAlgn="t"/>
                      <a:r>
                        <a:rPr lang="en-US" sz="400" dirty="0">
                          <a:solidFill>
                            <a:schemeClr val="tx1"/>
                          </a:solidFill>
                          <a:effectLst/>
                          <a:latin typeface="inherit"/>
                        </a:rPr>
                        <a:t>10</a:t>
                      </a:r>
                    </a:p>
                    <a:p>
                      <a:pPr algn="r" fontAlgn="t"/>
                      <a:r>
                        <a:rPr lang="en-US" sz="400" dirty="0">
                          <a:solidFill>
                            <a:schemeClr val="tx1"/>
                          </a:solidFill>
                          <a:effectLst/>
                          <a:latin typeface="inherit"/>
                        </a:rPr>
                        <a:t>11</a:t>
                      </a:r>
                    </a:p>
                    <a:p>
                      <a:pPr algn="r" fontAlgn="t"/>
                      <a:r>
                        <a:rPr lang="en-US" sz="400" dirty="0">
                          <a:solidFill>
                            <a:schemeClr val="tx1"/>
                          </a:solidFill>
                          <a:effectLst/>
                          <a:latin typeface="inherit"/>
                        </a:rPr>
                        <a:t>12</a:t>
                      </a:r>
                    </a:p>
                    <a:p>
                      <a:pPr algn="r" fontAlgn="t"/>
                      <a:r>
                        <a:rPr lang="en-US" sz="400" dirty="0">
                          <a:solidFill>
                            <a:schemeClr val="tx1"/>
                          </a:solidFill>
                          <a:effectLst/>
                          <a:latin typeface="inherit"/>
                        </a:rPr>
                        <a:t>13</a:t>
                      </a:r>
                    </a:p>
                    <a:p>
                      <a:pPr algn="r" fontAlgn="t"/>
                      <a:r>
                        <a:rPr lang="en-US" sz="400" dirty="0">
                          <a:solidFill>
                            <a:schemeClr val="tx1"/>
                          </a:solidFill>
                          <a:effectLst/>
                          <a:latin typeface="inherit"/>
                        </a:rPr>
                        <a:t>14</a:t>
                      </a:r>
                    </a:p>
                    <a:p>
                      <a:pPr algn="r" fontAlgn="t"/>
                      <a:r>
                        <a:rPr lang="en-US" sz="400" dirty="0">
                          <a:solidFill>
                            <a:schemeClr val="tx1"/>
                          </a:solidFill>
                          <a:effectLst/>
                          <a:latin typeface="inherit"/>
                        </a:rPr>
                        <a:t>15</a:t>
                      </a:r>
                    </a:p>
                    <a:p>
                      <a:pPr algn="r" fontAlgn="t"/>
                      <a:r>
                        <a:rPr lang="en-US" sz="400" dirty="0">
                          <a:solidFill>
                            <a:schemeClr val="tx1"/>
                          </a:solidFill>
                          <a:effectLst/>
                          <a:latin typeface="inherit"/>
                        </a:rPr>
                        <a:t>16</a:t>
                      </a:r>
                    </a:p>
                    <a:p>
                      <a:pPr algn="r" fontAlgn="t"/>
                      <a:r>
                        <a:rPr lang="en-US" sz="400" dirty="0">
                          <a:solidFill>
                            <a:schemeClr val="tx1"/>
                          </a:solidFill>
                          <a:effectLst/>
                          <a:latin typeface="inherit"/>
                        </a:rPr>
                        <a:t>17</a:t>
                      </a:r>
                    </a:p>
                    <a:p>
                      <a:pPr algn="r" fontAlgn="t"/>
                      <a:r>
                        <a:rPr lang="en-US" sz="400" dirty="0">
                          <a:solidFill>
                            <a:schemeClr val="tx1"/>
                          </a:solidFill>
                          <a:effectLst/>
                          <a:latin typeface="inherit"/>
                        </a:rPr>
                        <a:t>18</a:t>
                      </a:r>
                    </a:p>
                    <a:p>
                      <a:pPr algn="r" fontAlgn="t"/>
                      <a:r>
                        <a:rPr lang="en-US" sz="400" dirty="0">
                          <a:solidFill>
                            <a:schemeClr val="tx1"/>
                          </a:solidFill>
                          <a:effectLst/>
                          <a:latin typeface="inherit"/>
                        </a:rPr>
                        <a:t>19</a:t>
                      </a:r>
                    </a:p>
                    <a:p>
                      <a:pPr algn="r" fontAlgn="t"/>
                      <a:r>
                        <a:rPr lang="en-US" sz="400" dirty="0">
                          <a:solidFill>
                            <a:schemeClr val="tx1"/>
                          </a:solidFill>
                          <a:effectLst/>
                          <a:latin typeface="inherit"/>
                        </a:rPr>
                        <a:t>20</a:t>
                      </a:r>
                    </a:p>
                    <a:p>
                      <a:pPr algn="r" fontAlgn="t"/>
                      <a:r>
                        <a:rPr lang="en-US" sz="400" dirty="0">
                          <a:solidFill>
                            <a:schemeClr val="tx1"/>
                          </a:solidFill>
                          <a:effectLst/>
                          <a:latin typeface="inherit"/>
                        </a:rPr>
                        <a:t>21</a:t>
                      </a:r>
                    </a:p>
                    <a:p>
                      <a:pPr algn="r" fontAlgn="t"/>
                      <a:r>
                        <a:rPr lang="en-US" sz="400" dirty="0">
                          <a:solidFill>
                            <a:schemeClr val="tx1"/>
                          </a:solidFill>
                          <a:effectLst/>
                          <a:latin typeface="inherit"/>
                        </a:rPr>
                        <a:t>22</a:t>
                      </a:r>
                    </a:p>
                  </a:txBody>
                  <a:tcPr marL="21012" marR="21012" marT="10506" marB="10506">
                    <a:lnL>
                      <a:noFill/>
                    </a:lnL>
                    <a:lnR>
                      <a:noFill/>
                    </a:lnR>
                    <a:lnT>
                      <a:noFill/>
                    </a:lnT>
                    <a:lnB>
                      <a:noFill/>
                    </a:lnB>
                    <a:solidFill>
                      <a:srgbClr val="EEEEEE"/>
                    </a:solidFill>
                  </a:tcPr>
                </a:tc>
                <a:tc>
                  <a:txBody>
                    <a:bodyPr/>
                    <a:lstStyle/>
                    <a:p>
                      <a:pPr algn="l" fontAlgn="t"/>
                      <a:r>
                        <a:rPr lang="en-US" sz="400" dirty="0">
                          <a:solidFill>
                            <a:schemeClr val="tx1"/>
                          </a:solidFill>
                          <a:effectLst/>
                          <a:latin typeface="inherit"/>
                        </a:rPr>
                        <a:t> </a:t>
                      </a:r>
                    </a:p>
                    <a:p>
                      <a:r>
                        <a:rPr lang="en-US" sz="1765" kern="1200" dirty="0">
                          <a:solidFill>
                            <a:schemeClr val="tx1"/>
                          </a:solidFill>
                          <a:latin typeface="+mn-lt"/>
                          <a:ea typeface="+mn-ea"/>
                          <a:cs typeface="+mn-cs"/>
                        </a:rPr>
                        <a:t> public class </a:t>
                      </a:r>
                      <a:r>
                        <a:rPr lang="en-US" sz="1765" kern="1200" dirty="0" err="1">
                          <a:solidFill>
                            <a:schemeClr val="tx1"/>
                          </a:solidFill>
                          <a:latin typeface="+mn-lt"/>
                          <a:ea typeface="+mn-ea"/>
                          <a:cs typeface="+mn-cs"/>
                        </a:rPr>
                        <a:t>CourseDbContext</a:t>
                      </a:r>
                      <a:r>
                        <a:rPr lang="en-US" sz="1765" kern="1200" dirty="0">
                          <a:solidFill>
                            <a:schemeClr val="tx1"/>
                          </a:solidFill>
                          <a:latin typeface="+mn-lt"/>
                          <a:ea typeface="+mn-ea"/>
                          <a:cs typeface="+mn-cs"/>
                        </a:rPr>
                        <a:t> :</a:t>
                      </a:r>
                      <a:r>
                        <a:rPr lang="en-US" sz="1765" kern="1200" dirty="0" err="1">
                          <a:solidFill>
                            <a:schemeClr val="tx1"/>
                          </a:solidFill>
                          <a:latin typeface="+mn-lt"/>
                          <a:ea typeface="+mn-ea"/>
                          <a:cs typeface="+mn-cs"/>
                        </a:rPr>
                        <a:t>DbContext</a:t>
                      </a:r>
                      <a:endParaRPr lang="en-US" sz="1765" kern="1200" dirty="0">
                        <a:solidFill>
                          <a:schemeClr val="tx1"/>
                        </a:solidFill>
                        <a:latin typeface="+mn-lt"/>
                        <a:ea typeface="+mn-ea"/>
                        <a:cs typeface="+mn-cs"/>
                      </a:endParaRPr>
                    </a:p>
                    <a:p>
                      <a:r>
                        <a:rPr lang="en-US" sz="1765" kern="1200" dirty="0">
                          <a:solidFill>
                            <a:schemeClr val="tx1"/>
                          </a:solidFill>
                          <a:latin typeface="+mn-lt"/>
                          <a:ea typeface="+mn-ea"/>
                          <a:cs typeface="+mn-cs"/>
                        </a:rPr>
                        <a:t>    {</a:t>
                      </a:r>
                    </a:p>
                    <a:p>
                      <a:r>
                        <a:rPr lang="fr-FR" sz="1765" kern="1200" dirty="0">
                          <a:solidFill>
                            <a:schemeClr val="tx1"/>
                          </a:solidFill>
                          <a:latin typeface="+mn-lt"/>
                          <a:ea typeface="+mn-ea"/>
                          <a:cs typeface="+mn-cs"/>
                        </a:rPr>
                        <a:t>        public </a:t>
                      </a:r>
                      <a:r>
                        <a:rPr lang="fr-FR" sz="1765" kern="1200" dirty="0" err="1">
                          <a:solidFill>
                            <a:schemeClr val="tx1"/>
                          </a:solidFill>
                          <a:latin typeface="+mn-lt"/>
                          <a:ea typeface="+mn-ea"/>
                          <a:cs typeface="+mn-cs"/>
                        </a:rPr>
                        <a:t>CourseDbContext</a:t>
                      </a:r>
                      <a:r>
                        <a:rPr lang="fr-FR" sz="1765" kern="1200" dirty="0">
                          <a:solidFill>
                            <a:schemeClr val="tx1"/>
                          </a:solidFill>
                          <a:latin typeface="+mn-lt"/>
                          <a:ea typeface="+mn-ea"/>
                          <a:cs typeface="+mn-cs"/>
                        </a:rPr>
                        <a:t>(</a:t>
                      </a:r>
                      <a:r>
                        <a:rPr lang="fr-FR" sz="1765" kern="1200" dirty="0" err="1">
                          <a:solidFill>
                            <a:schemeClr val="tx1"/>
                          </a:solidFill>
                          <a:latin typeface="+mn-lt"/>
                          <a:ea typeface="+mn-ea"/>
                          <a:cs typeface="+mn-cs"/>
                        </a:rPr>
                        <a:t>DbContextOptions</a:t>
                      </a:r>
                      <a:r>
                        <a:rPr lang="fr-FR" sz="1765" kern="1200" dirty="0">
                          <a:solidFill>
                            <a:schemeClr val="tx1"/>
                          </a:solidFill>
                          <a:latin typeface="+mn-lt"/>
                          <a:ea typeface="+mn-ea"/>
                          <a:cs typeface="+mn-cs"/>
                        </a:rPr>
                        <a:t>&lt;</a:t>
                      </a:r>
                      <a:r>
                        <a:rPr lang="fr-FR" sz="1765" kern="1200" dirty="0" err="1">
                          <a:solidFill>
                            <a:schemeClr val="tx1"/>
                          </a:solidFill>
                          <a:latin typeface="+mn-lt"/>
                          <a:ea typeface="+mn-ea"/>
                          <a:cs typeface="+mn-cs"/>
                        </a:rPr>
                        <a:t>CourseDbContext</a:t>
                      </a:r>
                      <a:r>
                        <a:rPr lang="fr-FR" sz="1765" kern="1200" dirty="0">
                          <a:solidFill>
                            <a:schemeClr val="tx1"/>
                          </a:solidFill>
                          <a:latin typeface="+mn-lt"/>
                          <a:ea typeface="+mn-ea"/>
                          <a:cs typeface="+mn-cs"/>
                        </a:rPr>
                        <a:t>&gt; options)</a:t>
                      </a:r>
                    </a:p>
                    <a:p>
                      <a:r>
                        <a:rPr lang="en-US" sz="1765" kern="1200" dirty="0">
                          <a:solidFill>
                            <a:schemeClr val="tx1"/>
                          </a:solidFill>
                          <a:latin typeface="+mn-lt"/>
                          <a:ea typeface="+mn-ea"/>
                          <a:cs typeface="+mn-cs"/>
                        </a:rPr>
                        <a:t>            : base(options) { }</a:t>
                      </a:r>
                    </a:p>
                    <a:p>
                      <a:r>
                        <a:rPr lang="en-US" sz="1765" kern="1200" dirty="0">
                          <a:solidFill>
                            <a:schemeClr val="tx1"/>
                          </a:solidFill>
                          <a:latin typeface="+mn-lt"/>
                          <a:ea typeface="+mn-ea"/>
                          <a:cs typeface="+mn-cs"/>
                        </a:rPr>
                        <a:t>             public </a:t>
                      </a:r>
                      <a:r>
                        <a:rPr lang="en-US" sz="1765" kern="1200" dirty="0" err="1">
                          <a:solidFill>
                            <a:schemeClr val="tx1"/>
                          </a:solidFill>
                          <a:latin typeface="+mn-lt"/>
                          <a:ea typeface="+mn-ea"/>
                          <a:cs typeface="+mn-cs"/>
                        </a:rPr>
                        <a:t>DbSet</a:t>
                      </a:r>
                      <a:r>
                        <a:rPr lang="en-US" sz="1765" kern="1200" dirty="0">
                          <a:solidFill>
                            <a:schemeClr val="tx1"/>
                          </a:solidFill>
                          <a:latin typeface="+mn-lt"/>
                          <a:ea typeface="+mn-ea"/>
                          <a:cs typeface="+mn-cs"/>
                        </a:rPr>
                        <a:t>&lt;courses&gt; courses { get; set; }</a:t>
                      </a:r>
                    </a:p>
                    <a:p>
                      <a:r>
                        <a:rPr lang="en-US" sz="1765" kern="1200" dirty="0">
                          <a:solidFill>
                            <a:schemeClr val="tx1"/>
                          </a:solidFill>
                          <a:latin typeface="+mn-lt"/>
                          <a:ea typeface="+mn-ea"/>
                          <a:cs typeface="+mn-cs"/>
                        </a:rPr>
                        <a:t>    }</a:t>
                      </a:r>
                      <a:endParaRPr lang="en-US" sz="1765" kern="1200" dirty="0">
                        <a:solidFill>
                          <a:schemeClr val="tx1"/>
                        </a:solidFill>
                        <a:effectLst/>
                        <a:latin typeface="+mn-lt"/>
                        <a:ea typeface="+mn-ea"/>
                        <a:cs typeface="+mn-cs"/>
                      </a:endParaRPr>
                    </a:p>
                  </a:txBody>
                  <a:tcPr marL="21012" marR="21012" marT="10506" marB="10506">
                    <a:lnL>
                      <a:noFill/>
                    </a:lnL>
                    <a:lnR>
                      <a:noFill/>
                    </a:lnR>
                    <a:lnT>
                      <a:noFill/>
                    </a:lnT>
                    <a:lnB>
                      <a:noFill/>
                    </a:lnB>
                  </a:tcPr>
                </a:tc>
                <a:extLst>
                  <a:ext uri="{0D108BD9-81ED-4DB2-BD59-A6C34878D82A}">
                    <a16:rowId xmlns:a16="http://schemas.microsoft.com/office/drawing/2014/main" val="273400409"/>
                  </a:ext>
                </a:extLst>
              </a:tr>
            </a:tbl>
          </a:graphicData>
        </a:graphic>
      </p:graphicFrame>
      <p:sp>
        <p:nvSpPr>
          <p:cNvPr id="9" name="object 2">
            <a:extLst>
              <a:ext uri="{FF2B5EF4-FFF2-40B4-BE49-F238E27FC236}">
                <a16:creationId xmlns:a16="http://schemas.microsoft.com/office/drawing/2014/main" id="{0E7CBD51-40E0-4145-95A2-7377E3880936}"/>
              </a:ext>
            </a:extLst>
          </p:cNvPr>
          <p:cNvSpPr/>
          <p:nvPr/>
        </p:nvSpPr>
        <p:spPr>
          <a:xfrm>
            <a:off x="0" y="0"/>
            <a:ext cx="12191144" cy="825442"/>
          </a:xfrm>
          <a:prstGeom prst="rect">
            <a:avLst/>
          </a:prstGeom>
          <a:blipFill>
            <a:blip r:embed="rId2" cstate="print"/>
            <a:stretch>
              <a:fillRect/>
            </a:stretch>
          </a:blipFill>
        </p:spPr>
        <p:txBody>
          <a:bodyPr wrap="square" lIns="0" tIns="0" rIns="0" bIns="0" rtlCol="0"/>
          <a:lstStyle/>
          <a:p>
            <a:endParaRPr sz="1092"/>
          </a:p>
        </p:txBody>
      </p:sp>
      <p:sp>
        <p:nvSpPr>
          <p:cNvPr id="11" name="Title 10">
            <a:extLst>
              <a:ext uri="{FF2B5EF4-FFF2-40B4-BE49-F238E27FC236}">
                <a16:creationId xmlns:a16="http://schemas.microsoft.com/office/drawing/2014/main" id="{9D7313B3-0BC9-4166-AA47-F0C1B7F4543F}"/>
              </a:ext>
            </a:extLst>
          </p:cNvPr>
          <p:cNvSpPr>
            <a:spLocks noGrp="1"/>
          </p:cNvSpPr>
          <p:nvPr>
            <p:ph type="title"/>
          </p:nvPr>
        </p:nvSpPr>
        <p:spPr>
          <a:xfrm>
            <a:off x="0" y="1"/>
            <a:ext cx="12192000" cy="825442"/>
          </a:xfrm>
        </p:spPr>
        <p:txBody>
          <a:bodyPr/>
          <a:lstStyle/>
          <a:p>
            <a:r>
              <a:rPr lang="en-US" dirty="0" err="1">
                <a:solidFill>
                  <a:schemeClr val="bg1"/>
                </a:solidFill>
              </a:rPr>
              <a:t>DbContext</a:t>
            </a:r>
            <a:endParaRPr lang="en-US" dirty="0">
              <a:solidFill>
                <a:schemeClr val="bg1"/>
              </a:solidFill>
            </a:endParaRPr>
          </a:p>
        </p:txBody>
      </p:sp>
    </p:spTree>
    <p:extLst>
      <p:ext uri="{BB962C8B-B14F-4D97-AF65-F5344CB8AC3E}">
        <p14:creationId xmlns:p14="http://schemas.microsoft.com/office/powerpoint/2010/main" val="3676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373275" y="1534581"/>
            <a:ext cx="4780616" cy="4572752"/>
          </a:xfrm>
        </p:spPr>
        <p:txBody>
          <a:bodyPr>
            <a:normAutofit fontScale="25000" lnSpcReduction="20000"/>
          </a:bodyPr>
          <a:lstStyle/>
          <a:p>
            <a:pPr marL="171450" indent="-171450">
              <a:buFont typeface="Wingdings" panose="05000000000000000000" pitchFamily="2" charset="2"/>
              <a:buChar char="v"/>
            </a:pPr>
            <a:r>
              <a:rPr lang="en-US" sz="8000" dirty="0"/>
              <a:t>Entity Framework Core supports a wide variety of databases including non-relational databases</a:t>
            </a:r>
          </a:p>
          <a:p>
            <a:pPr marL="171450" indent="-171450">
              <a:buFont typeface="Wingdings" panose="05000000000000000000" pitchFamily="2" charset="2"/>
              <a:buChar char="v"/>
            </a:pPr>
            <a:r>
              <a:rPr lang="en-US" sz="8000" i="1" dirty="0"/>
              <a:t>Use </a:t>
            </a:r>
            <a:r>
              <a:rPr lang="en-US" sz="8000" i="1" dirty="0" err="1"/>
              <a:t>AddDbContext</a:t>
            </a:r>
            <a:r>
              <a:rPr lang="en-US" sz="8000" i="1" dirty="0"/>
              <a:t>()</a:t>
            </a:r>
            <a:r>
              <a:rPr lang="en-US" sz="8000" dirty="0"/>
              <a:t> or </a:t>
            </a:r>
            <a:r>
              <a:rPr lang="en-US" sz="8000" i="1" dirty="0" err="1"/>
              <a:t>AddDbContextPool</a:t>
            </a:r>
            <a:r>
              <a:rPr lang="en-US" sz="8000" i="1" dirty="0"/>
              <a:t>()</a:t>
            </a:r>
            <a:r>
              <a:rPr lang="en-US" sz="8000" dirty="0"/>
              <a:t>   method to register the application specific </a:t>
            </a:r>
            <a:r>
              <a:rPr lang="en-US" sz="8000" dirty="0" err="1"/>
              <a:t>DbContext</a:t>
            </a:r>
            <a:r>
              <a:rPr lang="en-US" sz="8000" dirty="0"/>
              <a:t> class with the ASP.NET Core dependency injection system</a:t>
            </a:r>
          </a:p>
          <a:p>
            <a:pPr marL="171450" indent="-171450">
              <a:buFont typeface="Wingdings" panose="05000000000000000000" pitchFamily="2" charset="2"/>
              <a:buChar char="v"/>
            </a:pPr>
            <a:r>
              <a:rPr lang="en-US" sz="8000" i="1" dirty="0" err="1"/>
              <a:t>UseSqlServer</a:t>
            </a:r>
            <a:r>
              <a:rPr lang="en-US" sz="8000" i="1" dirty="0"/>
              <a:t>()</a:t>
            </a:r>
            <a:r>
              <a:rPr lang="en-US" sz="8000" dirty="0"/>
              <a:t> extension method is used to configure the application  specific </a:t>
            </a:r>
            <a:r>
              <a:rPr lang="en-US" sz="8000" i="1" dirty="0" err="1"/>
              <a:t>DbContext</a:t>
            </a:r>
            <a:r>
              <a:rPr lang="en-US" sz="8000" i="1" dirty="0"/>
              <a:t> </a:t>
            </a:r>
            <a:r>
              <a:rPr lang="en-US" sz="8000" dirty="0"/>
              <a:t>class to use Microsoft SQL Server as the database.</a:t>
            </a:r>
          </a:p>
          <a:p>
            <a:pPr marL="171450" indent="-171450">
              <a:buFont typeface="Wingdings" panose="05000000000000000000" pitchFamily="2" charset="2"/>
              <a:buChar char="v"/>
            </a:pPr>
            <a:r>
              <a:rPr lang="en-US" sz="8000" dirty="0"/>
              <a:t>To connect to a database, it needs the database connection string which is provided as a parameter to </a:t>
            </a:r>
            <a:r>
              <a:rPr lang="en-US" sz="8000" i="1" dirty="0" err="1"/>
              <a:t>UseSqlServer</a:t>
            </a:r>
            <a:r>
              <a:rPr lang="en-US" sz="8000" i="1" dirty="0"/>
              <a:t>()</a:t>
            </a:r>
            <a:r>
              <a:rPr lang="en-US" sz="8000" dirty="0"/>
              <a:t> extension method</a:t>
            </a:r>
          </a:p>
          <a:p>
            <a:pPr marL="171450" indent="-171450">
              <a:buFont typeface="Wingdings" panose="05000000000000000000" pitchFamily="2" charset="2"/>
              <a:buChar char="v"/>
            </a:pPr>
            <a:endParaRPr lang="en-US" dirty="0"/>
          </a:p>
          <a:p>
            <a:pPr marL="171450" indent="-171450">
              <a:buFont typeface="Wingdings" panose="05000000000000000000" pitchFamily="2" charset="2"/>
              <a:buChar char="v"/>
            </a:pPr>
            <a:endParaRPr lang="en-US" dirty="0"/>
          </a:p>
          <a:p>
            <a:endParaRPr lang="en-US" dirty="0"/>
          </a:p>
          <a:p>
            <a:br>
              <a:rPr lang="en-US" dirty="0"/>
            </a:br>
            <a:endParaRPr lang="en-US" dirty="0"/>
          </a:p>
          <a:p>
            <a:endParaRPr lang="en-US" dirty="0"/>
          </a:p>
          <a:p>
            <a:endParaRPr lang="en-US" dirty="0"/>
          </a:p>
          <a:p>
            <a:br>
              <a:rPr lang="en-US" dirty="0"/>
            </a:br>
            <a:endParaRPr lang="en-US" dirty="0"/>
          </a:p>
        </p:txBody>
      </p:sp>
      <p:graphicFrame>
        <p:nvGraphicFramePr>
          <p:cNvPr id="5" name="Table 4">
            <a:extLst>
              <a:ext uri="{FF2B5EF4-FFF2-40B4-BE49-F238E27FC236}">
                <a16:creationId xmlns:a16="http://schemas.microsoft.com/office/drawing/2014/main" id="{2344D805-C3D4-49E6-857B-10AF878FFB59}"/>
              </a:ext>
            </a:extLst>
          </p:cNvPr>
          <p:cNvGraphicFramePr>
            <a:graphicFrameLocks noGrp="1"/>
          </p:cNvGraphicFramePr>
          <p:nvPr>
            <p:extLst>
              <p:ext uri="{D42A27DB-BD31-4B8C-83A1-F6EECF244321}">
                <p14:modId xmlns:p14="http://schemas.microsoft.com/office/powerpoint/2010/main" val="3547068780"/>
              </p:ext>
            </p:extLst>
          </p:nvPr>
        </p:nvGraphicFramePr>
        <p:xfrm>
          <a:off x="5372000" y="1906721"/>
          <a:ext cx="6446725" cy="2184400"/>
        </p:xfrm>
        <a:graphic>
          <a:graphicData uri="http://schemas.openxmlformats.org/drawingml/2006/table">
            <a:tbl>
              <a:tblPr/>
              <a:tblGrid>
                <a:gridCol w="305067">
                  <a:extLst>
                    <a:ext uri="{9D8B030D-6E8A-4147-A177-3AD203B41FA5}">
                      <a16:colId xmlns:a16="http://schemas.microsoft.com/office/drawing/2014/main" val="794476789"/>
                    </a:ext>
                  </a:extLst>
                </a:gridCol>
                <a:gridCol w="6141658">
                  <a:extLst>
                    <a:ext uri="{9D8B030D-6E8A-4147-A177-3AD203B41FA5}">
                      <a16:colId xmlns:a16="http://schemas.microsoft.com/office/drawing/2014/main" val="780942676"/>
                    </a:ext>
                  </a:extLst>
                </a:gridCol>
              </a:tblGrid>
              <a:tr h="2184400">
                <a:tc>
                  <a:txBody>
                    <a:bodyPr/>
                    <a:lstStyle/>
                    <a:p>
                      <a:pPr algn="r" fontAlgn="t"/>
                      <a:r>
                        <a:rPr lang="en-US" sz="400">
                          <a:solidFill>
                            <a:schemeClr val="tx1"/>
                          </a:solidFill>
                          <a:effectLst/>
                          <a:latin typeface="inherit"/>
                        </a:rPr>
                        <a:t>1</a:t>
                      </a:r>
                    </a:p>
                    <a:p>
                      <a:pPr algn="r" fontAlgn="t"/>
                      <a:r>
                        <a:rPr lang="en-US" sz="400">
                          <a:solidFill>
                            <a:schemeClr val="tx1"/>
                          </a:solidFill>
                          <a:effectLst/>
                          <a:latin typeface="inherit"/>
                        </a:rPr>
                        <a:t>2</a:t>
                      </a:r>
                    </a:p>
                    <a:p>
                      <a:pPr algn="r" fontAlgn="t"/>
                      <a:r>
                        <a:rPr lang="en-US" sz="400">
                          <a:solidFill>
                            <a:schemeClr val="tx1"/>
                          </a:solidFill>
                          <a:effectLst/>
                          <a:latin typeface="inherit"/>
                        </a:rPr>
                        <a:t>3</a:t>
                      </a:r>
                    </a:p>
                    <a:p>
                      <a:pPr algn="r" fontAlgn="t"/>
                      <a:r>
                        <a:rPr lang="en-US" sz="400">
                          <a:solidFill>
                            <a:schemeClr val="tx1"/>
                          </a:solidFill>
                          <a:effectLst/>
                          <a:latin typeface="inherit"/>
                        </a:rPr>
                        <a:t>4</a:t>
                      </a:r>
                    </a:p>
                    <a:p>
                      <a:pPr algn="r" fontAlgn="t"/>
                      <a:r>
                        <a:rPr lang="en-US" sz="400">
                          <a:solidFill>
                            <a:schemeClr val="tx1"/>
                          </a:solidFill>
                          <a:effectLst/>
                          <a:latin typeface="inherit"/>
                        </a:rPr>
                        <a:t>5</a:t>
                      </a:r>
                    </a:p>
                    <a:p>
                      <a:pPr algn="r" fontAlgn="t"/>
                      <a:r>
                        <a:rPr lang="en-US" sz="400">
                          <a:solidFill>
                            <a:schemeClr val="tx1"/>
                          </a:solidFill>
                          <a:effectLst/>
                          <a:latin typeface="inherit"/>
                        </a:rPr>
                        <a:t>6</a:t>
                      </a:r>
                    </a:p>
                    <a:p>
                      <a:pPr algn="r" fontAlgn="t"/>
                      <a:r>
                        <a:rPr lang="en-US" sz="400">
                          <a:solidFill>
                            <a:schemeClr val="tx1"/>
                          </a:solidFill>
                          <a:effectLst/>
                          <a:latin typeface="inherit"/>
                        </a:rPr>
                        <a:t>7</a:t>
                      </a:r>
                    </a:p>
                    <a:p>
                      <a:pPr algn="r" fontAlgn="t"/>
                      <a:r>
                        <a:rPr lang="en-US" sz="400">
                          <a:solidFill>
                            <a:schemeClr val="tx1"/>
                          </a:solidFill>
                          <a:effectLst/>
                          <a:latin typeface="inherit"/>
                        </a:rPr>
                        <a:t>8</a:t>
                      </a:r>
                    </a:p>
                    <a:p>
                      <a:pPr algn="r" fontAlgn="t"/>
                      <a:r>
                        <a:rPr lang="en-US" sz="400">
                          <a:solidFill>
                            <a:schemeClr val="tx1"/>
                          </a:solidFill>
                          <a:effectLst/>
                          <a:latin typeface="inherit"/>
                        </a:rPr>
                        <a:t>9</a:t>
                      </a:r>
                    </a:p>
                    <a:p>
                      <a:pPr algn="r" fontAlgn="t"/>
                      <a:r>
                        <a:rPr lang="en-US" sz="400">
                          <a:solidFill>
                            <a:schemeClr val="tx1"/>
                          </a:solidFill>
                          <a:effectLst/>
                          <a:latin typeface="inherit"/>
                        </a:rPr>
                        <a:t>10</a:t>
                      </a:r>
                    </a:p>
                    <a:p>
                      <a:pPr algn="r" fontAlgn="t"/>
                      <a:r>
                        <a:rPr lang="en-US" sz="400">
                          <a:solidFill>
                            <a:schemeClr val="tx1"/>
                          </a:solidFill>
                          <a:effectLst/>
                          <a:latin typeface="inherit"/>
                        </a:rPr>
                        <a:t>11</a:t>
                      </a:r>
                    </a:p>
                    <a:p>
                      <a:pPr algn="r" fontAlgn="t"/>
                      <a:r>
                        <a:rPr lang="en-US" sz="400">
                          <a:solidFill>
                            <a:schemeClr val="tx1"/>
                          </a:solidFill>
                          <a:effectLst/>
                          <a:latin typeface="inherit"/>
                        </a:rPr>
                        <a:t>12</a:t>
                      </a:r>
                    </a:p>
                    <a:p>
                      <a:pPr algn="r" fontAlgn="t"/>
                      <a:r>
                        <a:rPr lang="en-US" sz="400">
                          <a:solidFill>
                            <a:schemeClr val="tx1"/>
                          </a:solidFill>
                          <a:effectLst/>
                          <a:latin typeface="inherit"/>
                        </a:rPr>
                        <a:t>13</a:t>
                      </a:r>
                    </a:p>
                    <a:p>
                      <a:pPr algn="r" fontAlgn="t"/>
                      <a:r>
                        <a:rPr lang="en-US" sz="400">
                          <a:solidFill>
                            <a:schemeClr val="tx1"/>
                          </a:solidFill>
                          <a:effectLst/>
                          <a:latin typeface="inherit"/>
                        </a:rPr>
                        <a:t>14</a:t>
                      </a:r>
                    </a:p>
                    <a:p>
                      <a:pPr algn="r" fontAlgn="t"/>
                      <a:r>
                        <a:rPr lang="en-US" sz="400">
                          <a:solidFill>
                            <a:schemeClr val="tx1"/>
                          </a:solidFill>
                          <a:effectLst/>
                          <a:latin typeface="inherit"/>
                        </a:rPr>
                        <a:t>15</a:t>
                      </a:r>
                    </a:p>
                    <a:p>
                      <a:pPr algn="r" fontAlgn="t"/>
                      <a:r>
                        <a:rPr lang="en-US" sz="400">
                          <a:solidFill>
                            <a:schemeClr val="tx1"/>
                          </a:solidFill>
                          <a:effectLst/>
                          <a:latin typeface="inherit"/>
                        </a:rPr>
                        <a:t>16</a:t>
                      </a:r>
                    </a:p>
                    <a:p>
                      <a:pPr algn="r" fontAlgn="t"/>
                      <a:r>
                        <a:rPr lang="en-US" sz="400">
                          <a:solidFill>
                            <a:schemeClr val="tx1"/>
                          </a:solidFill>
                          <a:effectLst/>
                          <a:latin typeface="inherit"/>
                        </a:rPr>
                        <a:t>17</a:t>
                      </a:r>
                    </a:p>
                    <a:p>
                      <a:pPr algn="r" fontAlgn="t"/>
                      <a:r>
                        <a:rPr lang="en-US" sz="400">
                          <a:solidFill>
                            <a:schemeClr val="tx1"/>
                          </a:solidFill>
                          <a:effectLst/>
                          <a:latin typeface="inherit"/>
                        </a:rPr>
                        <a:t>18</a:t>
                      </a:r>
                    </a:p>
                    <a:p>
                      <a:pPr algn="r" fontAlgn="t"/>
                      <a:r>
                        <a:rPr lang="en-US" sz="400">
                          <a:solidFill>
                            <a:schemeClr val="tx1"/>
                          </a:solidFill>
                          <a:effectLst/>
                          <a:latin typeface="inherit"/>
                        </a:rPr>
                        <a:t>19</a:t>
                      </a:r>
                    </a:p>
                    <a:p>
                      <a:pPr algn="r" fontAlgn="t"/>
                      <a:r>
                        <a:rPr lang="en-US" sz="400">
                          <a:solidFill>
                            <a:schemeClr val="tx1"/>
                          </a:solidFill>
                          <a:effectLst/>
                          <a:latin typeface="inherit"/>
                        </a:rPr>
                        <a:t>20</a:t>
                      </a:r>
                    </a:p>
                    <a:p>
                      <a:pPr algn="r" fontAlgn="t"/>
                      <a:r>
                        <a:rPr lang="en-US" sz="400">
                          <a:solidFill>
                            <a:schemeClr val="tx1"/>
                          </a:solidFill>
                          <a:effectLst/>
                          <a:latin typeface="inherit"/>
                        </a:rPr>
                        <a:t>21</a:t>
                      </a:r>
                    </a:p>
                    <a:p>
                      <a:pPr algn="r" fontAlgn="t"/>
                      <a:r>
                        <a:rPr lang="en-US" sz="400">
                          <a:solidFill>
                            <a:schemeClr val="tx1"/>
                          </a:solidFill>
                          <a:effectLst/>
                          <a:latin typeface="inherit"/>
                        </a:rPr>
                        <a:t>22</a:t>
                      </a:r>
                    </a:p>
                  </a:txBody>
                  <a:tcPr marL="21012" marR="21012" marT="10506" marB="10506">
                    <a:lnL>
                      <a:noFill/>
                    </a:lnL>
                    <a:lnR>
                      <a:noFill/>
                    </a:lnR>
                    <a:lnT>
                      <a:noFill/>
                    </a:lnT>
                    <a:lnB>
                      <a:noFill/>
                    </a:lnB>
                    <a:solidFill>
                      <a:srgbClr val="EEEEEE"/>
                    </a:solidFill>
                  </a:tcPr>
                </a:tc>
                <a:tc>
                  <a:txBody>
                    <a:bodyPr/>
                    <a:lstStyle/>
                    <a:p>
                      <a:pPr algn="l" fontAlgn="t"/>
                      <a:r>
                        <a:rPr lang="en-US" sz="400" dirty="0">
                          <a:solidFill>
                            <a:schemeClr val="tx1"/>
                          </a:solidFill>
                          <a:effectLst/>
                          <a:latin typeface="inherit"/>
                        </a:rPr>
                        <a:t> </a:t>
                      </a:r>
                    </a:p>
                    <a:p>
                      <a:r>
                        <a:rPr lang="en-US" sz="1765" kern="1200" dirty="0">
                          <a:solidFill>
                            <a:schemeClr val="tx1"/>
                          </a:solidFill>
                          <a:latin typeface="+mn-lt"/>
                          <a:ea typeface="+mn-ea"/>
                          <a:cs typeface="+mn-cs"/>
                        </a:rPr>
                        <a:t> public class </a:t>
                      </a:r>
                      <a:r>
                        <a:rPr lang="en-US" sz="1765" kern="1200" dirty="0" err="1">
                          <a:solidFill>
                            <a:schemeClr val="tx1"/>
                          </a:solidFill>
                          <a:latin typeface="+mn-lt"/>
                          <a:ea typeface="+mn-ea"/>
                          <a:cs typeface="+mn-cs"/>
                        </a:rPr>
                        <a:t>CourseDbContext</a:t>
                      </a:r>
                      <a:r>
                        <a:rPr lang="en-US" sz="1765" kern="1200" dirty="0">
                          <a:solidFill>
                            <a:schemeClr val="tx1"/>
                          </a:solidFill>
                          <a:latin typeface="+mn-lt"/>
                          <a:ea typeface="+mn-ea"/>
                          <a:cs typeface="+mn-cs"/>
                        </a:rPr>
                        <a:t> :</a:t>
                      </a:r>
                      <a:r>
                        <a:rPr lang="en-US" sz="1765" kern="1200" dirty="0" err="1">
                          <a:solidFill>
                            <a:schemeClr val="tx1"/>
                          </a:solidFill>
                          <a:latin typeface="+mn-lt"/>
                          <a:ea typeface="+mn-ea"/>
                          <a:cs typeface="+mn-cs"/>
                        </a:rPr>
                        <a:t>DbContext</a:t>
                      </a:r>
                      <a:endParaRPr lang="en-US" sz="1765" kern="1200" dirty="0">
                        <a:solidFill>
                          <a:schemeClr val="tx1"/>
                        </a:solidFill>
                        <a:latin typeface="+mn-lt"/>
                        <a:ea typeface="+mn-ea"/>
                        <a:cs typeface="+mn-cs"/>
                      </a:endParaRPr>
                    </a:p>
                    <a:p>
                      <a:r>
                        <a:rPr lang="en-US" sz="1765" kern="1200" dirty="0">
                          <a:solidFill>
                            <a:schemeClr val="tx1"/>
                          </a:solidFill>
                          <a:latin typeface="+mn-lt"/>
                          <a:ea typeface="+mn-ea"/>
                          <a:cs typeface="+mn-cs"/>
                        </a:rPr>
                        <a:t>    {</a:t>
                      </a:r>
                    </a:p>
                    <a:p>
                      <a:r>
                        <a:rPr lang="fr-FR" sz="1765" kern="1200" dirty="0">
                          <a:solidFill>
                            <a:schemeClr val="tx1"/>
                          </a:solidFill>
                          <a:latin typeface="+mn-lt"/>
                          <a:ea typeface="+mn-ea"/>
                          <a:cs typeface="+mn-cs"/>
                        </a:rPr>
                        <a:t>        public </a:t>
                      </a:r>
                      <a:r>
                        <a:rPr lang="fr-FR" sz="1765" kern="1200" dirty="0" err="1">
                          <a:solidFill>
                            <a:schemeClr val="tx1"/>
                          </a:solidFill>
                          <a:latin typeface="+mn-lt"/>
                          <a:ea typeface="+mn-ea"/>
                          <a:cs typeface="+mn-cs"/>
                        </a:rPr>
                        <a:t>CourseDbContext</a:t>
                      </a:r>
                      <a:r>
                        <a:rPr lang="fr-FR" sz="1765" kern="1200" dirty="0">
                          <a:solidFill>
                            <a:schemeClr val="tx1"/>
                          </a:solidFill>
                          <a:latin typeface="+mn-lt"/>
                          <a:ea typeface="+mn-ea"/>
                          <a:cs typeface="+mn-cs"/>
                        </a:rPr>
                        <a:t>(</a:t>
                      </a:r>
                      <a:r>
                        <a:rPr lang="fr-FR" sz="1765" kern="1200" dirty="0" err="1">
                          <a:solidFill>
                            <a:schemeClr val="tx1"/>
                          </a:solidFill>
                          <a:latin typeface="+mn-lt"/>
                          <a:ea typeface="+mn-ea"/>
                          <a:cs typeface="+mn-cs"/>
                        </a:rPr>
                        <a:t>DbContextOptions</a:t>
                      </a:r>
                      <a:r>
                        <a:rPr lang="fr-FR" sz="1765" kern="1200" dirty="0">
                          <a:solidFill>
                            <a:schemeClr val="tx1"/>
                          </a:solidFill>
                          <a:latin typeface="+mn-lt"/>
                          <a:ea typeface="+mn-ea"/>
                          <a:cs typeface="+mn-cs"/>
                        </a:rPr>
                        <a:t>&lt;</a:t>
                      </a:r>
                      <a:r>
                        <a:rPr lang="fr-FR" sz="1765" kern="1200" dirty="0" err="1">
                          <a:solidFill>
                            <a:schemeClr val="tx1"/>
                          </a:solidFill>
                          <a:latin typeface="+mn-lt"/>
                          <a:ea typeface="+mn-ea"/>
                          <a:cs typeface="+mn-cs"/>
                        </a:rPr>
                        <a:t>CourseDbContext</a:t>
                      </a:r>
                      <a:r>
                        <a:rPr lang="fr-FR" sz="1765" kern="1200" dirty="0">
                          <a:solidFill>
                            <a:schemeClr val="tx1"/>
                          </a:solidFill>
                          <a:latin typeface="+mn-lt"/>
                          <a:ea typeface="+mn-ea"/>
                          <a:cs typeface="+mn-cs"/>
                        </a:rPr>
                        <a:t>&gt; options)</a:t>
                      </a:r>
                    </a:p>
                    <a:p>
                      <a:r>
                        <a:rPr lang="en-US" sz="1765" kern="1200" dirty="0">
                          <a:solidFill>
                            <a:schemeClr val="tx1"/>
                          </a:solidFill>
                          <a:latin typeface="+mn-lt"/>
                          <a:ea typeface="+mn-ea"/>
                          <a:cs typeface="+mn-cs"/>
                        </a:rPr>
                        <a:t>            : base(options) { }             public </a:t>
                      </a:r>
                      <a:r>
                        <a:rPr lang="en-US" sz="1765" kern="1200" dirty="0" err="1">
                          <a:solidFill>
                            <a:schemeClr val="tx1"/>
                          </a:solidFill>
                          <a:latin typeface="+mn-lt"/>
                          <a:ea typeface="+mn-ea"/>
                          <a:cs typeface="+mn-cs"/>
                        </a:rPr>
                        <a:t>DbSet</a:t>
                      </a:r>
                      <a:r>
                        <a:rPr lang="en-US" sz="1765" kern="1200" dirty="0">
                          <a:solidFill>
                            <a:schemeClr val="tx1"/>
                          </a:solidFill>
                          <a:latin typeface="+mn-lt"/>
                          <a:ea typeface="+mn-ea"/>
                          <a:cs typeface="+mn-cs"/>
                        </a:rPr>
                        <a:t>&lt;courses&gt; courses { get; set; }</a:t>
                      </a:r>
                    </a:p>
                    <a:p>
                      <a:r>
                        <a:rPr lang="en-US" sz="1765" kern="1200" dirty="0">
                          <a:solidFill>
                            <a:schemeClr val="tx1"/>
                          </a:solidFill>
                          <a:latin typeface="+mn-lt"/>
                          <a:ea typeface="+mn-ea"/>
                          <a:cs typeface="+mn-cs"/>
                        </a:rPr>
                        <a:t>    }</a:t>
                      </a:r>
                      <a:endParaRPr lang="en-US" sz="1765" kern="1200" dirty="0">
                        <a:solidFill>
                          <a:schemeClr val="tx1"/>
                        </a:solidFill>
                        <a:effectLst/>
                        <a:latin typeface="+mn-lt"/>
                        <a:ea typeface="+mn-ea"/>
                        <a:cs typeface="+mn-cs"/>
                      </a:endParaRPr>
                    </a:p>
                  </a:txBody>
                  <a:tcPr marL="21012" marR="21012" marT="10506" marB="10506">
                    <a:lnL>
                      <a:noFill/>
                    </a:lnL>
                    <a:lnR>
                      <a:noFill/>
                    </a:lnR>
                    <a:lnT>
                      <a:noFill/>
                    </a:lnT>
                    <a:lnB>
                      <a:noFill/>
                    </a:lnB>
                  </a:tcPr>
                </a:tc>
                <a:extLst>
                  <a:ext uri="{0D108BD9-81ED-4DB2-BD59-A6C34878D82A}">
                    <a16:rowId xmlns:a16="http://schemas.microsoft.com/office/drawing/2014/main" val="273400409"/>
                  </a:ext>
                </a:extLst>
              </a:tr>
            </a:tbl>
          </a:graphicData>
        </a:graphic>
      </p:graphicFrame>
      <p:sp>
        <p:nvSpPr>
          <p:cNvPr id="6" name="object 2">
            <a:extLst>
              <a:ext uri="{FF2B5EF4-FFF2-40B4-BE49-F238E27FC236}">
                <a16:creationId xmlns:a16="http://schemas.microsoft.com/office/drawing/2014/main" id="{9D2A2EB2-D564-4EE4-BF62-4AEA31FFEA5F}"/>
              </a:ext>
            </a:extLst>
          </p:cNvPr>
          <p:cNvSpPr/>
          <p:nvPr/>
        </p:nvSpPr>
        <p:spPr>
          <a:xfrm>
            <a:off x="0" y="0"/>
            <a:ext cx="12191144" cy="825442"/>
          </a:xfrm>
          <a:prstGeom prst="rect">
            <a:avLst/>
          </a:prstGeom>
          <a:blipFill>
            <a:blip r:embed="rId2" cstate="print"/>
            <a:stretch>
              <a:fillRect/>
            </a:stretch>
          </a:blipFill>
        </p:spPr>
        <p:txBody>
          <a:bodyPr wrap="square" lIns="0" tIns="0" rIns="0" bIns="0" rtlCol="0"/>
          <a:lstStyle/>
          <a:p>
            <a:endParaRPr sz="1092"/>
          </a:p>
        </p:txBody>
      </p:sp>
      <p:sp>
        <p:nvSpPr>
          <p:cNvPr id="7" name="Title 6">
            <a:extLst>
              <a:ext uri="{FF2B5EF4-FFF2-40B4-BE49-F238E27FC236}">
                <a16:creationId xmlns:a16="http://schemas.microsoft.com/office/drawing/2014/main" id="{65E6500E-BD61-45FF-8481-58E39B92E336}"/>
              </a:ext>
            </a:extLst>
          </p:cNvPr>
          <p:cNvSpPr>
            <a:spLocks noGrp="1"/>
          </p:cNvSpPr>
          <p:nvPr>
            <p:ph type="title"/>
          </p:nvPr>
        </p:nvSpPr>
        <p:spPr>
          <a:xfrm>
            <a:off x="0" y="1"/>
            <a:ext cx="12192000" cy="825442"/>
          </a:xfrm>
        </p:spPr>
        <p:txBody>
          <a:bodyPr/>
          <a:lstStyle/>
          <a:p>
            <a:r>
              <a:rPr lang="en-US" b="1" dirty="0">
                <a:solidFill>
                  <a:schemeClr val="bg1"/>
                </a:solidFill>
              </a:rPr>
              <a:t>Using </a:t>
            </a:r>
            <a:r>
              <a:rPr lang="en-US" b="1" dirty="0" err="1">
                <a:solidFill>
                  <a:schemeClr val="bg1"/>
                </a:solidFill>
              </a:rPr>
              <a:t>sql</a:t>
            </a:r>
            <a:r>
              <a:rPr lang="en-US" b="1" dirty="0">
                <a:solidFill>
                  <a:schemeClr val="bg1"/>
                </a:solidFill>
              </a:rPr>
              <a:t> server with entity framework core</a:t>
            </a:r>
            <a:endParaRPr lang="en-US" dirty="0">
              <a:solidFill>
                <a:schemeClr val="bg1"/>
              </a:solidFill>
            </a:endParaRPr>
          </a:p>
        </p:txBody>
      </p:sp>
    </p:spTree>
    <p:extLst>
      <p:ext uri="{BB962C8B-B14F-4D97-AF65-F5344CB8AC3E}">
        <p14:creationId xmlns:p14="http://schemas.microsoft.com/office/powerpoint/2010/main" val="17269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34297" y="2637742"/>
            <a:ext cx="10901082" cy="1021147"/>
          </a:xfrm>
        </p:spPr>
        <p:txBody>
          <a:bodyPr>
            <a:normAutofit/>
          </a:bodyPr>
          <a:lstStyle/>
          <a:p>
            <a:r>
              <a:rPr lang="en-US" b="1" dirty="0"/>
              <a:t>Single-Page Applications</a:t>
            </a:r>
          </a:p>
        </p:txBody>
      </p:sp>
    </p:spTree>
    <p:extLst>
      <p:ext uri="{BB962C8B-B14F-4D97-AF65-F5344CB8AC3E}">
        <p14:creationId xmlns:p14="http://schemas.microsoft.com/office/powerpoint/2010/main" val="17805487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11153674" cy="4572752"/>
          </a:xfrm>
        </p:spPr>
        <p:txBody>
          <a:bodyPr>
            <a:normAutofit/>
          </a:bodyPr>
          <a:lstStyle/>
          <a:p>
            <a:pPr marL="285750" indent="-285750">
              <a:buFont typeface="Wingdings" panose="05000000000000000000" pitchFamily="2" charset="2"/>
              <a:buChar char="v"/>
            </a:pPr>
            <a:r>
              <a:rPr lang="en-US" sz="2400" b="1" dirty="0"/>
              <a:t>In Multi-Page Applications,</a:t>
            </a:r>
            <a:r>
              <a:rPr lang="en-US" sz="2400" dirty="0"/>
              <a:t> the client (browser) which typically sends a request for page to the server to initiates the communication. Then the server processes the request and sends the HTML of the page to the client (browser). </a:t>
            </a:r>
          </a:p>
          <a:p>
            <a:pPr marL="285750" indent="-285750">
              <a:buFont typeface="Wingdings" panose="05000000000000000000" pitchFamily="2" charset="2"/>
              <a:buChar char="v"/>
            </a:pPr>
            <a:r>
              <a:rPr lang="en-US" sz="2400" dirty="0"/>
              <a:t>For every request server sends the full html to the client.</a:t>
            </a:r>
          </a:p>
          <a:p>
            <a:pPr marL="285750" indent="-285750">
              <a:buFont typeface="Wingdings" panose="05000000000000000000" pitchFamily="2" charset="2"/>
              <a:buChar char="v"/>
            </a:pPr>
            <a:r>
              <a:rPr lang="en-US" sz="2400" b="1" dirty="0"/>
              <a:t>In Single-Page Applications (SPAs)</a:t>
            </a:r>
            <a:r>
              <a:rPr lang="en-US" sz="2400" dirty="0"/>
              <a:t> at first the entire page is loaded in the client by the initial request, after that the subsequent action has to update by Ajax request and no need to reload the entire page. </a:t>
            </a:r>
          </a:p>
          <a:p>
            <a:pPr marL="285750" indent="-285750">
              <a:buFont typeface="Wingdings" panose="05000000000000000000" pitchFamily="2" charset="2"/>
              <a:buChar char="v"/>
            </a:pPr>
            <a:r>
              <a:rPr lang="en-US" sz="2400" dirty="0"/>
              <a:t>The SPA reduces the time by to respond to user actions and result is more fluid experience.</a:t>
            </a:r>
          </a:p>
        </p:txBody>
      </p:sp>
      <p:sp>
        <p:nvSpPr>
          <p:cNvPr id="5" name="object 2">
            <a:extLst>
              <a:ext uri="{FF2B5EF4-FFF2-40B4-BE49-F238E27FC236}">
                <a16:creationId xmlns:a16="http://schemas.microsoft.com/office/drawing/2014/main" id="{57E1CE4E-1F43-4F0A-8C45-0192E8E5219B}"/>
              </a:ext>
            </a:extLst>
          </p:cNvPr>
          <p:cNvSpPr/>
          <p:nvPr/>
        </p:nvSpPr>
        <p:spPr>
          <a:xfrm>
            <a:off x="0" y="0"/>
            <a:ext cx="12191144" cy="825442"/>
          </a:xfrm>
          <a:prstGeom prst="rect">
            <a:avLst/>
          </a:prstGeom>
          <a:blipFill>
            <a:blip r:embed="rId2"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5DCED16A-65FB-462C-ADA8-CD98206EBB49}"/>
              </a:ext>
            </a:extLst>
          </p:cNvPr>
          <p:cNvSpPr>
            <a:spLocks noGrp="1"/>
          </p:cNvSpPr>
          <p:nvPr>
            <p:ph type="title"/>
          </p:nvPr>
        </p:nvSpPr>
        <p:spPr>
          <a:xfrm>
            <a:off x="-1" y="18256"/>
            <a:ext cx="12191143" cy="825442"/>
          </a:xfrm>
        </p:spPr>
        <p:txBody>
          <a:bodyPr/>
          <a:lstStyle/>
          <a:p>
            <a:r>
              <a:rPr lang="en-US" b="1" dirty="0">
                <a:solidFill>
                  <a:schemeClr val="bg1"/>
                </a:solidFill>
              </a:rPr>
              <a:t> </a:t>
            </a:r>
            <a:r>
              <a:rPr lang="en-US" b="1" dirty="0">
                <a:solidFill>
                  <a:schemeClr val="bg2"/>
                </a:solidFill>
              </a:rPr>
              <a:t>Single-Page Applications</a:t>
            </a:r>
            <a:endParaRPr lang="en-US" dirty="0">
              <a:solidFill>
                <a:schemeClr val="bg2"/>
              </a:solidFill>
            </a:endParaRPr>
          </a:p>
        </p:txBody>
      </p:sp>
    </p:spTree>
    <p:extLst>
      <p:ext uri="{BB962C8B-B14F-4D97-AF65-F5344CB8AC3E}">
        <p14:creationId xmlns:p14="http://schemas.microsoft.com/office/powerpoint/2010/main" val="337681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34297" y="2637742"/>
            <a:ext cx="10901082" cy="1021147"/>
          </a:xfrm>
        </p:spPr>
        <p:txBody>
          <a:bodyPr>
            <a:normAutofit/>
          </a:bodyPr>
          <a:lstStyle/>
          <a:p>
            <a:r>
              <a:rPr lang="en-US" b="1" dirty="0"/>
              <a:t>Razor Pages</a:t>
            </a:r>
          </a:p>
        </p:txBody>
      </p:sp>
    </p:spTree>
    <p:extLst>
      <p:ext uri="{BB962C8B-B14F-4D97-AF65-F5344CB8AC3E}">
        <p14:creationId xmlns:p14="http://schemas.microsoft.com/office/powerpoint/2010/main" val="7407714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016AA-F1D0-4AC7-B3EB-32F03CC4E89F}"/>
              </a:ext>
            </a:extLst>
          </p:cNvPr>
          <p:cNvSpPr>
            <a:spLocks noGrp="1"/>
          </p:cNvSpPr>
          <p:nvPr>
            <p:ph idx="1"/>
          </p:nvPr>
        </p:nvSpPr>
        <p:spPr>
          <a:xfrm>
            <a:off x="0" y="935183"/>
            <a:ext cx="5694218" cy="4572752"/>
          </a:xfrm>
        </p:spPr>
        <p:txBody>
          <a:bodyPr>
            <a:normAutofit/>
          </a:bodyPr>
          <a:lstStyle/>
          <a:p>
            <a:pPr>
              <a:buNone/>
            </a:pPr>
            <a:endParaRPr lang="en-US" sz="1600" b="1" dirty="0"/>
          </a:p>
          <a:p>
            <a:pPr marL="457200" indent="-457200">
              <a:buFont typeface="Wingdings" panose="05000000000000000000" pitchFamily="2" charset="2"/>
              <a:buChar char="v"/>
            </a:pPr>
            <a:r>
              <a:rPr lang="en-US" sz="1800" dirty="0"/>
              <a:t>Model in MVC contains a set of classes that represent data and the logic to manage that data</a:t>
            </a:r>
          </a:p>
          <a:p>
            <a:pPr marL="457200" indent="-457200">
              <a:buFont typeface="Wingdings" panose="05000000000000000000" pitchFamily="2" charset="2"/>
              <a:buChar char="v"/>
            </a:pPr>
            <a:r>
              <a:rPr lang="en-US" sz="1800" dirty="0"/>
              <a:t>It is a </a:t>
            </a:r>
            <a:r>
              <a:rPr lang="en-US" sz="1800" dirty="0" err="1"/>
              <a:t>c#</a:t>
            </a:r>
            <a:r>
              <a:rPr lang="en-US" sz="1800" dirty="0"/>
              <a:t> class with properties and methods.</a:t>
            </a:r>
          </a:p>
          <a:p>
            <a:pPr marL="457200" indent="-457200">
              <a:buFont typeface="Wingdings" panose="05000000000000000000" pitchFamily="2" charset="2"/>
              <a:buChar char="v"/>
            </a:pPr>
            <a:r>
              <a:rPr lang="en-US" sz="1800" dirty="0"/>
              <a:t>The model does not and should not depend on Controller or View. </a:t>
            </a:r>
          </a:p>
          <a:p>
            <a:pPr marL="457200" indent="-457200">
              <a:buFont typeface="Wingdings" panose="05000000000000000000" pitchFamily="2" charset="2"/>
              <a:buChar char="v"/>
            </a:pPr>
            <a:r>
              <a:rPr lang="en-US" sz="1800" dirty="0"/>
              <a:t>The only responsibility of the model is to hold the data. </a:t>
            </a:r>
          </a:p>
          <a:p>
            <a:pPr marL="457200" indent="-457200">
              <a:buFont typeface="Wingdings" panose="05000000000000000000" pitchFamily="2" charset="2"/>
              <a:buChar char="v"/>
            </a:pPr>
            <a:r>
              <a:rPr lang="en-US" sz="1800" dirty="0"/>
              <a:t>The model class is ideally reusable.</a:t>
            </a:r>
          </a:p>
        </p:txBody>
      </p:sp>
      <p:sp>
        <p:nvSpPr>
          <p:cNvPr id="4" name="object 2">
            <a:extLst>
              <a:ext uri="{FF2B5EF4-FFF2-40B4-BE49-F238E27FC236}">
                <a16:creationId xmlns:a16="http://schemas.microsoft.com/office/drawing/2014/main" id="{E14C8DE9-507C-4259-BD9E-2F5B26E7B94F}"/>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bg1"/>
              </a:solidFill>
            </a:endParaRPr>
          </a:p>
          <a:p>
            <a:r>
              <a:rPr lang="en-US" sz="6400" b="1" dirty="0">
                <a:solidFill>
                  <a:schemeClr val="bg1"/>
                </a:solidFill>
              </a:rPr>
              <a:t>  Model</a:t>
            </a:r>
            <a:br>
              <a:rPr lang="en-US" dirty="0">
                <a:solidFill>
                  <a:schemeClr val="bg1"/>
                </a:solidFill>
              </a:rPr>
            </a:br>
            <a:endParaRPr lang="en-US" dirty="0">
              <a:solidFill>
                <a:schemeClr val="bg1"/>
              </a:solidFill>
            </a:endParaRPr>
          </a:p>
        </p:txBody>
      </p:sp>
      <p:pic>
        <p:nvPicPr>
          <p:cNvPr id="4098" name="Picture 2" descr="Model Fundamentals Domain Model Example">
            <a:extLst>
              <a:ext uri="{FF2B5EF4-FFF2-40B4-BE49-F238E27FC236}">
                <a16:creationId xmlns:a16="http://schemas.microsoft.com/office/drawing/2014/main" id="{BCCECFBD-FFF7-495A-9A97-05DC957F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405" y="1022926"/>
            <a:ext cx="3267075" cy="2038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C3D1629F-3315-44DB-A593-880C3B72A1F4}"/>
              </a:ext>
            </a:extLst>
          </p:cNvPr>
          <p:cNvGraphicFramePr>
            <a:graphicFrameLocks noGrp="1"/>
          </p:cNvGraphicFramePr>
          <p:nvPr>
            <p:extLst>
              <p:ext uri="{D42A27DB-BD31-4B8C-83A1-F6EECF244321}">
                <p14:modId xmlns:p14="http://schemas.microsoft.com/office/powerpoint/2010/main" val="2019350003"/>
              </p:ext>
            </p:extLst>
          </p:nvPr>
        </p:nvGraphicFramePr>
        <p:xfrm>
          <a:off x="6196405" y="3221559"/>
          <a:ext cx="5346550" cy="3253600"/>
        </p:xfrm>
        <a:graphic>
          <a:graphicData uri="http://schemas.openxmlformats.org/drawingml/2006/table">
            <a:tbl>
              <a:tblPr/>
              <a:tblGrid>
                <a:gridCol w="527262">
                  <a:extLst>
                    <a:ext uri="{9D8B030D-6E8A-4147-A177-3AD203B41FA5}">
                      <a16:colId xmlns:a16="http://schemas.microsoft.com/office/drawing/2014/main" val="2091692897"/>
                    </a:ext>
                  </a:extLst>
                </a:gridCol>
                <a:gridCol w="4819288">
                  <a:extLst>
                    <a:ext uri="{9D8B030D-6E8A-4147-A177-3AD203B41FA5}">
                      <a16:colId xmlns:a16="http://schemas.microsoft.com/office/drawing/2014/main" val="3628024162"/>
                    </a:ext>
                  </a:extLst>
                </a:gridCol>
              </a:tblGrid>
              <a:tr h="2684416">
                <a:tc>
                  <a:txBody>
                    <a:bodyPr/>
                    <a:lstStyle/>
                    <a:p>
                      <a:pPr algn="r" fontAlgn="t"/>
                      <a:r>
                        <a:rPr lang="en-US" sz="1600" dirty="0">
                          <a:solidFill>
                            <a:srgbClr val="AAAAAA"/>
                          </a:solidFill>
                          <a:effectLst/>
                          <a:latin typeface="inherit"/>
                        </a:rPr>
                        <a:t>1</a:t>
                      </a:r>
                    </a:p>
                    <a:p>
                      <a:pPr algn="r" fontAlgn="t"/>
                      <a:r>
                        <a:rPr lang="en-US" sz="1600" dirty="0">
                          <a:solidFill>
                            <a:srgbClr val="AAAAAA"/>
                          </a:solidFill>
                          <a:effectLst/>
                          <a:latin typeface="inherit"/>
                        </a:rPr>
                        <a:t>2</a:t>
                      </a:r>
                    </a:p>
                    <a:p>
                      <a:pPr algn="r" fontAlgn="t"/>
                      <a:r>
                        <a:rPr lang="en-US" sz="1600" dirty="0">
                          <a:solidFill>
                            <a:srgbClr val="AAAAAA"/>
                          </a:solidFill>
                          <a:effectLst/>
                          <a:latin typeface="inherit"/>
                        </a:rPr>
                        <a:t>3</a:t>
                      </a:r>
                    </a:p>
                    <a:p>
                      <a:pPr algn="r" fontAlgn="t"/>
                      <a:r>
                        <a:rPr lang="en-US" sz="1600" dirty="0">
                          <a:solidFill>
                            <a:srgbClr val="AAAAAA"/>
                          </a:solidFill>
                          <a:effectLst/>
                          <a:latin typeface="inherit"/>
                        </a:rPr>
                        <a:t>4</a:t>
                      </a:r>
                    </a:p>
                    <a:p>
                      <a:pPr algn="r" fontAlgn="t"/>
                      <a:r>
                        <a:rPr lang="en-US" sz="1600" dirty="0">
                          <a:solidFill>
                            <a:srgbClr val="AAAAAA"/>
                          </a:solidFill>
                          <a:effectLst/>
                          <a:latin typeface="inherit"/>
                        </a:rPr>
                        <a:t>5</a:t>
                      </a:r>
                    </a:p>
                    <a:p>
                      <a:pPr algn="r" fontAlgn="t"/>
                      <a:r>
                        <a:rPr lang="en-US" sz="1600" dirty="0">
                          <a:solidFill>
                            <a:srgbClr val="AAAAAA"/>
                          </a:solidFill>
                          <a:effectLst/>
                          <a:latin typeface="inherit"/>
                        </a:rPr>
                        <a:t>6</a:t>
                      </a:r>
                    </a:p>
                    <a:p>
                      <a:pPr algn="r" fontAlgn="t"/>
                      <a:r>
                        <a:rPr lang="en-US" sz="1600" dirty="0">
                          <a:solidFill>
                            <a:srgbClr val="AAAAAA"/>
                          </a:solidFill>
                          <a:effectLst/>
                          <a:latin typeface="inherit"/>
                        </a:rPr>
                        <a:t>7</a:t>
                      </a:r>
                    </a:p>
                    <a:p>
                      <a:pPr algn="r" fontAlgn="t"/>
                      <a:r>
                        <a:rPr lang="en-US" sz="1600" dirty="0">
                          <a:solidFill>
                            <a:srgbClr val="AAAAAA"/>
                          </a:solidFill>
                          <a:effectLst/>
                          <a:latin typeface="inherit"/>
                        </a:rPr>
                        <a:t>8</a:t>
                      </a:r>
                    </a:p>
                    <a:p>
                      <a:pPr algn="r" fontAlgn="t"/>
                      <a:r>
                        <a:rPr lang="en-US" sz="1600" dirty="0">
                          <a:solidFill>
                            <a:srgbClr val="AAAAAA"/>
                          </a:solidFill>
                          <a:effectLst/>
                          <a:latin typeface="inherit"/>
                        </a:rPr>
                        <a:t>9</a:t>
                      </a:r>
                    </a:p>
                    <a:p>
                      <a:pPr algn="r" fontAlgn="t"/>
                      <a:r>
                        <a:rPr lang="en-US" sz="1600" dirty="0">
                          <a:solidFill>
                            <a:srgbClr val="AAAAAA"/>
                          </a:solidFill>
                          <a:effectLst/>
                          <a:latin typeface="inherit"/>
                        </a:rPr>
                        <a:t>10</a:t>
                      </a:r>
                    </a:p>
                    <a:p>
                      <a:pPr algn="r" fontAlgn="t"/>
                      <a:r>
                        <a:rPr lang="en-US" sz="1600" dirty="0">
                          <a:solidFill>
                            <a:srgbClr val="AAAAAA"/>
                          </a:solidFill>
                          <a:effectLst/>
                          <a:latin typeface="inherit"/>
                        </a:rPr>
                        <a:t>11</a:t>
                      </a:r>
                    </a:p>
                    <a:p>
                      <a:pPr algn="r" fontAlgn="t"/>
                      <a:r>
                        <a:rPr lang="en-US" sz="1600" dirty="0">
                          <a:solidFill>
                            <a:srgbClr val="AAAAAA"/>
                          </a:solidFill>
                          <a:effectLst/>
                          <a:latin typeface="inherit"/>
                        </a:rPr>
                        <a:t>12</a:t>
                      </a:r>
                    </a:p>
                    <a:p>
                      <a:pPr algn="r" fontAlgn="t"/>
                      <a:r>
                        <a:rPr lang="en-US" sz="1600" dirty="0">
                          <a:solidFill>
                            <a:srgbClr val="AAAAAA"/>
                          </a:solidFill>
                          <a:effectLst/>
                          <a:latin typeface="inherit"/>
                        </a:rPr>
                        <a:t>13</a:t>
                      </a:r>
                    </a:p>
                  </a:txBody>
                  <a:tcPr marL="83680" marR="83680" marT="41840" marB="41840">
                    <a:lnL>
                      <a:noFill/>
                    </a:lnL>
                    <a:lnR>
                      <a:noFill/>
                    </a:lnR>
                    <a:lnT>
                      <a:noFill/>
                    </a:lnT>
                    <a:lnB>
                      <a:noFill/>
                    </a:lnB>
                    <a:solidFill>
                      <a:srgbClr val="EEEEEE"/>
                    </a:solidFill>
                  </a:tcPr>
                </a:tc>
                <a:tc>
                  <a:txBody>
                    <a:bodyPr/>
                    <a:lstStyle/>
                    <a:p>
                      <a:pPr algn="l" fontAlgn="t"/>
                      <a:r>
                        <a:rPr lang="en-US" sz="1600" dirty="0">
                          <a:solidFill>
                            <a:srgbClr val="000000"/>
                          </a:solidFill>
                          <a:effectLst/>
                          <a:latin typeface="inherit"/>
                        </a:rPr>
                        <a:t> </a:t>
                      </a:r>
                    </a:p>
                    <a:p>
                      <a:pPr algn="l" fontAlgn="t"/>
                      <a:r>
                        <a:rPr lang="en-US" sz="1600" dirty="0">
                          <a:solidFill>
                            <a:srgbClr val="800080"/>
                          </a:solidFill>
                          <a:effectLst/>
                          <a:latin typeface="inherit"/>
                        </a:rPr>
                        <a:t>public</a:t>
                      </a:r>
                      <a:r>
                        <a:rPr lang="en-US" sz="1600" dirty="0">
                          <a:solidFill>
                            <a:srgbClr val="006FE0"/>
                          </a:solidFill>
                          <a:effectLst/>
                          <a:latin typeface="inherit"/>
                        </a:rPr>
                        <a:t> </a:t>
                      </a:r>
                      <a:r>
                        <a:rPr lang="en-US" sz="1600" b="1" dirty="0">
                          <a:solidFill>
                            <a:srgbClr val="800080"/>
                          </a:solidFill>
                          <a:effectLst/>
                          <a:latin typeface="inherit"/>
                        </a:rPr>
                        <a:t>class</a:t>
                      </a:r>
                      <a:r>
                        <a:rPr lang="en-US" sz="1600" dirty="0">
                          <a:solidFill>
                            <a:srgbClr val="006FE0"/>
                          </a:solidFill>
                          <a:effectLst/>
                          <a:latin typeface="inherit"/>
                        </a:rPr>
                        <a:t> </a:t>
                      </a:r>
                      <a:r>
                        <a:rPr lang="en-US" sz="1600" dirty="0">
                          <a:solidFill>
                            <a:srgbClr val="008080"/>
                          </a:solidFill>
                          <a:effectLst/>
                          <a:latin typeface="inherit"/>
                        </a:rPr>
                        <a:t>Product</a:t>
                      </a:r>
                      <a:endParaRPr lang="en-US" sz="1600" dirty="0">
                        <a:solidFill>
                          <a:srgbClr val="000000"/>
                        </a:solidFill>
                        <a:effectLst/>
                        <a:latin typeface="inherit"/>
                      </a:endParaRPr>
                    </a:p>
                    <a:p>
                      <a:pPr algn="l" fontAlgn="t"/>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b="1" dirty="0">
                          <a:solidFill>
                            <a:srgbClr val="800080"/>
                          </a:solidFill>
                          <a:effectLst/>
                          <a:latin typeface="inherit"/>
                        </a:rPr>
                        <a:t>int</a:t>
                      </a:r>
                      <a:r>
                        <a:rPr lang="en-US" sz="1600" dirty="0">
                          <a:solidFill>
                            <a:srgbClr val="006FE0"/>
                          </a:solidFill>
                          <a:effectLst/>
                          <a:latin typeface="inherit"/>
                        </a:rPr>
                        <a:t> </a:t>
                      </a:r>
                      <a:r>
                        <a:rPr lang="en-US" sz="1600" dirty="0" err="1">
                          <a:solidFill>
                            <a:srgbClr val="008080"/>
                          </a:solidFill>
                          <a:effectLst/>
                          <a:latin typeface="inherit"/>
                        </a:rPr>
                        <a:t>ProductId</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b="1" dirty="0">
                          <a:solidFill>
                            <a:srgbClr val="800080"/>
                          </a:solidFill>
                          <a:effectLst/>
                          <a:latin typeface="inherit"/>
                        </a:rPr>
                        <a:t>string</a:t>
                      </a:r>
                      <a:r>
                        <a:rPr lang="en-US" sz="1600" dirty="0">
                          <a:solidFill>
                            <a:srgbClr val="006FE0"/>
                          </a:solidFill>
                          <a:effectLst/>
                          <a:latin typeface="inherit"/>
                        </a:rPr>
                        <a:t> </a:t>
                      </a:r>
                      <a:r>
                        <a:rPr lang="en-US" sz="1600" dirty="0">
                          <a:solidFill>
                            <a:srgbClr val="008080"/>
                          </a:solidFill>
                          <a:effectLst/>
                          <a:latin typeface="inherit"/>
                        </a:rPr>
                        <a:t>Name</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0000"/>
                          </a:solidFill>
                          <a:effectLst/>
                          <a:latin typeface="inherit"/>
                        </a:rPr>
                        <a:t> </a:t>
                      </a: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b="1" dirty="0">
                          <a:solidFill>
                            <a:srgbClr val="800080"/>
                          </a:solidFill>
                          <a:effectLst/>
                          <a:latin typeface="inherit"/>
                        </a:rPr>
                        <a:t>Decimal</a:t>
                      </a:r>
                      <a:r>
                        <a:rPr lang="en-US" sz="1600" dirty="0">
                          <a:solidFill>
                            <a:srgbClr val="006FE0"/>
                          </a:solidFill>
                          <a:effectLst/>
                          <a:latin typeface="inherit"/>
                        </a:rPr>
                        <a:t> </a:t>
                      </a:r>
                      <a:r>
                        <a:rPr lang="en-US" sz="1600" dirty="0">
                          <a:solidFill>
                            <a:srgbClr val="008080"/>
                          </a:solidFill>
                          <a:effectLst/>
                          <a:latin typeface="inherit"/>
                        </a:rPr>
                        <a:t>Price</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b="1" dirty="0">
                          <a:solidFill>
                            <a:srgbClr val="800080"/>
                          </a:solidFill>
                          <a:effectLst/>
                          <a:latin typeface="inherit"/>
                        </a:rPr>
                        <a:t>int</a:t>
                      </a:r>
                      <a:r>
                        <a:rPr lang="en-US" sz="1600" dirty="0">
                          <a:solidFill>
                            <a:srgbClr val="006FE0"/>
                          </a:solidFill>
                          <a:effectLst/>
                          <a:latin typeface="inherit"/>
                        </a:rPr>
                        <a:t> </a:t>
                      </a:r>
                      <a:r>
                        <a:rPr lang="en-US" sz="1600" dirty="0">
                          <a:solidFill>
                            <a:srgbClr val="008080"/>
                          </a:solidFill>
                          <a:effectLst/>
                          <a:latin typeface="inherit"/>
                        </a:rPr>
                        <a:t>Rating</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0000"/>
                          </a:solidFill>
                          <a:effectLst/>
                          <a:latin typeface="inherit"/>
                        </a:rPr>
                        <a:t> </a:t>
                      </a: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dirty="0">
                          <a:solidFill>
                            <a:srgbClr val="008080"/>
                          </a:solidFill>
                          <a:effectLst/>
                          <a:latin typeface="inherit"/>
                        </a:rPr>
                        <a:t>Brand</a:t>
                      </a:r>
                      <a:r>
                        <a:rPr lang="en-US" sz="1600" dirty="0">
                          <a:solidFill>
                            <a:srgbClr val="006FE0"/>
                          </a:solidFill>
                          <a:effectLst/>
                          <a:latin typeface="inherit"/>
                        </a:rPr>
                        <a:t> </a:t>
                      </a:r>
                      <a:r>
                        <a:rPr lang="en-US" sz="1600" dirty="0" err="1">
                          <a:solidFill>
                            <a:srgbClr val="008080"/>
                          </a:solidFill>
                          <a:effectLst/>
                          <a:latin typeface="inherit"/>
                        </a:rPr>
                        <a:t>Brand</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6FE0"/>
                          </a:solidFill>
                          <a:effectLst/>
                          <a:latin typeface="inherit"/>
                        </a:rPr>
                        <a:t>    </a:t>
                      </a:r>
                      <a:r>
                        <a:rPr lang="en-US" sz="1600" dirty="0">
                          <a:solidFill>
                            <a:srgbClr val="800080"/>
                          </a:solidFill>
                          <a:effectLst/>
                          <a:latin typeface="inherit"/>
                        </a:rPr>
                        <a:t>public</a:t>
                      </a:r>
                      <a:r>
                        <a:rPr lang="en-US" sz="1600" dirty="0">
                          <a:solidFill>
                            <a:srgbClr val="006FE0"/>
                          </a:solidFill>
                          <a:effectLst/>
                          <a:latin typeface="inherit"/>
                        </a:rPr>
                        <a:t> </a:t>
                      </a:r>
                      <a:r>
                        <a:rPr lang="en-US" sz="1600" dirty="0">
                          <a:solidFill>
                            <a:srgbClr val="008080"/>
                          </a:solidFill>
                          <a:effectLst/>
                          <a:latin typeface="inherit"/>
                        </a:rPr>
                        <a:t>Supplier</a:t>
                      </a:r>
                      <a:r>
                        <a:rPr lang="en-US" sz="1600" dirty="0">
                          <a:solidFill>
                            <a:srgbClr val="006FE0"/>
                          </a:solidFill>
                          <a:effectLst/>
                          <a:latin typeface="inherit"/>
                        </a:rPr>
                        <a:t> </a:t>
                      </a:r>
                      <a:r>
                        <a:rPr lang="en-US" sz="1600" dirty="0" err="1">
                          <a:solidFill>
                            <a:srgbClr val="008080"/>
                          </a:solidFill>
                          <a:effectLst/>
                          <a:latin typeface="inherit"/>
                        </a:rPr>
                        <a:t>Supplier</a:t>
                      </a:r>
                      <a:r>
                        <a:rPr lang="en-US" sz="1600" dirty="0">
                          <a:solidFill>
                            <a:srgbClr val="006FE0"/>
                          </a:solidFill>
                          <a:effectLst/>
                          <a:latin typeface="inherit"/>
                        </a:rPr>
                        <a:t> </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get</a:t>
                      </a:r>
                      <a:r>
                        <a:rPr lang="en-US" sz="1600" dirty="0">
                          <a:solidFill>
                            <a:srgbClr val="333333"/>
                          </a:solidFill>
                          <a:effectLst/>
                          <a:latin typeface="inherit"/>
                        </a:rPr>
                        <a:t>;</a:t>
                      </a:r>
                      <a:r>
                        <a:rPr lang="en-US" sz="1600" dirty="0">
                          <a:solidFill>
                            <a:srgbClr val="006FE0"/>
                          </a:solidFill>
                          <a:effectLst/>
                          <a:latin typeface="inherit"/>
                        </a:rPr>
                        <a:t> </a:t>
                      </a:r>
                      <a:r>
                        <a:rPr lang="en-US" sz="1600" b="1" dirty="0">
                          <a:solidFill>
                            <a:srgbClr val="000000"/>
                          </a:solidFill>
                          <a:effectLst/>
                          <a:latin typeface="inherit"/>
                        </a:rPr>
                        <a:t>set</a:t>
                      </a:r>
                      <a:r>
                        <a:rPr lang="en-US" sz="1600" dirty="0">
                          <a:solidFill>
                            <a:srgbClr val="333333"/>
                          </a:solidFill>
                          <a:effectLst/>
                          <a:latin typeface="inherit"/>
                        </a:rPr>
                        <a:t>;</a:t>
                      </a:r>
                      <a:r>
                        <a:rPr lang="en-US" sz="1600" dirty="0">
                          <a:solidFill>
                            <a:srgbClr val="006FE0"/>
                          </a:solidFill>
                          <a:effectLst/>
                          <a:latin typeface="inherit"/>
                        </a:rPr>
                        <a:t> </a:t>
                      </a:r>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333333"/>
                          </a:solidFill>
                          <a:effectLst/>
                          <a:latin typeface="inherit"/>
                        </a:rPr>
                        <a:t>}</a:t>
                      </a:r>
                      <a:endParaRPr lang="en-US" sz="1600" dirty="0">
                        <a:solidFill>
                          <a:srgbClr val="000000"/>
                        </a:solidFill>
                        <a:effectLst/>
                        <a:latin typeface="inherit"/>
                      </a:endParaRPr>
                    </a:p>
                    <a:p>
                      <a:pPr algn="l" fontAlgn="t"/>
                      <a:r>
                        <a:rPr lang="en-US" sz="1600" dirty="0">
                          <a:solidFill>
                            <a:srgbClr val="000000"/>
                          </a:solidFill>
                          <a:effectLst/>
                          <a:latin typeface="inherit"/>
                        </a:rPr>
                        <a:t> </a:t>
                      </a:r>
                    </a:p>
                  </a:txBody>
                  <a:tcPr marL="83680" marR="83680" marT="41840" marB="41840">
                    <a:lnL>
                      <a:noFill/>
                    </a:lnL>
                    <a:lnR>
                      <a:noFill/>
                    </a:lnR>
                    <a:lnT>
                      <a:noFill/>
                    </a:lnT>
                    <a:lnB>
                      <a:noFill/>
                    </a:lnB>
                  </a:tcPr>
                </a:tc>
                <a:extLst>
                  <a:ext uri="{0D108BD9-81ED-4DB2-BD59-A6C34878D82A}">
                    <a16:rowId xmlns:a16="http://schemas.microsoft.com/office/drawing/2014/main" val="3415072974"/>
                  </a:ext>
                </a:extLst>
              </a:tr>
            </a:tbl>
          </a:graphicData>
        </a:graphic>
      </p:graphicFrame>
    </p:spTree>
    <p:extLst>
      <p:ext uri="{BB962C8B-B14F-4D97-AF65-F5344CB8AC3E}">
        <p14:creationId xmlns:p14="http://schemas.microsoft.com/office/powerpoint/2010/main" val="131601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barn(inVertical)">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6436AF-EA77-49E0-B6E9-282197E8C0E0}"/>
              </a:ext>
            </a:extLst>
          </p:cNvPr>
          <p:cNvSpPr>
            <a:spLocks noGrp="1"/>
          </p:cNvSpPr>
          <p:nvPr>
            <p:ph idx="1"/>
          </p:nvPr>
        </p:nvSpPr>
        <p:spPr>
          <a:xfrm>
            <a:off x="604434" y="1604211"/>
            <a:ext cx="11045260" cy="4572752"/>
          </a:xfrm>
        </p:spPr>
        <p:txBody>
          <a:bodyPr>
            <a:normAutofit fontScale="92500" lnSpcReduction="20000"/>
          </a:bodyPr>
          <a:lstStyle/>
          <a:p>
            <a:pPr marL="285750" indent="-285750">
              <a:buFont typeface="Wingdings" panose="05000000000000000000" pitchFamily="2" charset="2"/>
              <a:buChar char="v"/>
            </a:pPr>
            <a:r>
              <a:rPr lang="en-US" sz="2000" dirty="0"/>
              <a:t>ASP.NET Core Razor Pages framework is a new technology to build page-focused web applications quicker and more efficiently with clean separation of concerns. </a:t>
            </a:r>
          </a:p>
          <a:p>
            <a:pPr marL="285750" indent="-285750">
              <a:buFont typeface="Wingdings" panose="05000000000000000000" pitchFamily="2" charset="2"/>
              <a:buChar char="v"/>
            </a:pPr>
            <a:r>
              <a:rPr lang="en-US" sz="2000" dirty="0"/>
              <a:t>Razor pages are introduced in .NET Core 2.0. It is lightweight, flexible and provides the developer the full control over the rendered HTML. </a:t>
            </a:r>
          </a:p>
          <a:p>
            <a:pPr marL="285750" indent="-285750">
              <a:buFont typeface="Wingdings" panose="05000000000000000000" pitchFamily="2" charset="2"/>
              <a:buChar char="v"/>
            </a:pPr>
            <a:r>
              <a:rPr lang="en-US" sz="2000" dirty="0"/>
              <a:t>In some respects, razor pages are similar to the classic asp.net webforms framework. In ASP.NET Webforms, we have an ASPX page and a code-behind class.</a:t>
            </a:r>
          </a:p>
          <a:p>
            <a:pPr marL="285750" indent="-285750">
              <a:buFont typeface="Wingdings" panose="05000000000000000000" pitchFamily="2" charset="2"/>
              <a:buChar char="v"/>
            </a:pPr>
            <a:r>
              <a:rPr lang="en-US" sz="2000" dirty="0"/>
              <a:t>For example, if you have a </a:t>
            </a:r>
            <a:r>
              <a:rPr lang="en-US" sz="2000" dirty="0" err="1"/>
              <a:t>WebForm</a:t>
            </a:r>
            <a:r>
              <a:rPr lang="en-US" sz="2000" dirty="0"/>
              <a:t> with name WebForm1. It's actually a pair of files - WebForm1.aspx (the display template) and WebForm1.aspx.cs (the code-behind class</a:t>
            </a:r>
            <a:endParaRPr lang="en-US" sz="2000" b="1" dirty="0"/>
          </a:p>
          <a:p>
            <a:pPr marL="285750" indent="-285750">
              <a:buFont typeface="Wingdings" panose="05000000000000000000" pitchFamily="2" charset="2"/>
              <a:buChar char="v"/>
            </a:pPr>
            <a:r>
              <a:rPr lang="en-US" sz="2000" dirty="0"/>
              <a:t>Similarly, each razor page is also a pair of files - .</a:t>
            </a:r>
            <a:r>
              <a:rPr lang="en-US" sz="2000" dirty="0" err="1"/>
              <a:t>cshtml</a:t>
            </a:r>
            <a:r>
              <a:rPr lang="en-US" sz="2000" dirty="0"/>
              <a:t> and .</a:t>
            </a:r>
            <a:r>
              <a:rPr lang="en-US" sz="2000" dirty="0" err="1"/>
              <a:t>cshtml.cs</a:t>
            </a:r>
            <a:endParaRPr lang="en-US" sz="2000" dirty="0"/>
          </a:p>
          <a:p>
            <a:pPr lvl="1">
              <a:buFont typeface="Arial" panose="020B0604020202020204" pitchFamily="34" charset="0"/>
              <a:buChar char="•"/>
            </a:pPr>
            <a:r>
              <a:rPr lang="en-US" sz="2000" dirty="0"/>
              <a:t>.</a:t>
            </a:r>
            <a:r>
              <a:rPr lang="en-US" sz="2000" dirty="0" err="1"/>
              <a:t>cshtml</a:t>
            </a:r>
            <a:r>
              <a:rPr lang="en-US" sz="2000" dirty="0"/>
              <a:t> - Is the display template. So it contains the HTML and razor syntax.</a:t>
            </a:r>
          </a:p>
          <a:p>
            <a:pPr lvl="1">
              <a:buFont typeface="Arial" panose="020B0604020202020204" pitchFamily="34" charset="0"/>
              <a:buChar char="•"/>
            </a:pPr>
            <a:r>
              <a:rPr lang="en-US" sz="2000" dirty="0"/>
              <a:t>.</a:t>
            </a:r>
            <a:r>
              <a:rPr lang="en-US" sz="2000" dirty="0" err="1"/>
              <a:t>cshtml.cs</a:t>
            </a:r>
            <a:r>
              <a:rPr lang="en-US" sz="2000" dirty="0"/>
              <a:t> - Contains the server side C# code that handles the page events and provides the data the template needs.</a:t>
            </a:r>
          </a:p>
          <a:p>
            <a:pPr marL="285750" indent="-285750">
              <a:buFont typeface="Wingdings" panose="05000000000000000000" pitchFamily="2" charset="2"/>
              <a:buChar char="v"/>
            </a:pPr>
            <a:endParaRPr lang="en-US" dirty="0"/>
          </a:p>
        </p:txBody>
      </p:sp>
      <p:sp>
        <p:nvSpPr>
          <p:cNvPr id="5" name="object 2">
            <a:extLst>
              <a:ext uri="{FF2B5EF4-FFF2-40B4-BE49-F238E27FC236}">
                <a16:creationId xmlns:a16="http://schemas.microsoft.com/office/drawing/2014/main" id="{57E1CE4E-1F43-4F0A-8C45-0192E8E5219B}"/>
              </a:ext>
            </a:extLst>
          </p:cNvPr>
          <p:cNvSpPr/>
          <p:nvPr/>
        </p:nvSpPr>
        <p:spPr>
          <a:xfrm>
            <a:off x="0" y="0"/>
            <a:ext cx="12191144" cy="825442"/>
          </a:xfrm>
          <a:prstGeom prst="rect">
            <a:avLst/>
          </a:prstGeom>
          <a:blipFill>
            <a:blip r:embed="rId2" cstate="print"/>
            <a:stretch>
              <a:fillRect/>
            </a:stretch>
          </a:blipFill>
        </p:spPr>
        <p:txBody>
          <a:bodyPr wrap="square" lIns="0" tIns="0" rIns="0" bIns="0" rtlCol="0"/>
          <a:lstStyle/>
          <a:p>
            <a:endParaRPr sz="1092" dirty="0"/>
          </a:p>
        </p:txBody>
      </p:sp>
      <p:sp>
        <p:nvSpPr>
          <p:cNvPr id="6" name="Title 5">
            <a:extLst>
              <a:ext uri="{FF2B5EF4-FFF2-40B4-BE49-F238E27FC236}">
                <a16:creationId xmlns:a16="http://schemas.microsoft.com/office/drawing/2014/main" id="{5DCED16A-65FB-462C-ADA8-CD98206EBB49}"/>
              </a:ext>
            </a:extLst>
          </p:cNvPr>
          <p:cNvSpPr>
            <a:spLocks noGrp="1"/>
          </p:cNvSpPr>
          <p:nvPr>
            <p:ph type="title"/>
          </p:nvPr>
        </p:nvSpPr>
        <p:spPr>
          <a:xfrm>
            <a:off x="-1" y="18256"/>
            <a:ext cx="12191143" cy="825442"/>
          </a:xfrm>
        </p:spPr>
        <p:txBody>
          <a:bodyPr/>
          <a:lstStyle/>
          <a:p>
            <a:r>
              <a:rPr lang="en-US" b="1" dirty="0">
                <a:solidFill>
                  <a:schemeClr val="bg1"/>
                </a:solidFill>
              </a:rPr>
              <a:t> </a:t>
            </a:r>
            <a:r>
              <a:rPr lang="en-US" b="1" dirty="0">
                <a:solidFill>
                  <a:schemeClr val="bg2"/>
                </a:solidFill>
              </a:rPr>
              <a:t>Razor Pages</a:t>
            </a:r>
            <a:endParaRPr lang="en-US" dirty="0">
              <a:solidFill>
                <a:schemeClr val="bg2"/>
              </a:solidFill>
            </a:endParaRPr>
          </a:p>
        </p:txBody>
      </p:sp>
    </p:spTree>
    <p:extLst>
      <p:ext uri="{BB962C8B-B14F-4D97-AF65-F5344CB8AC3E}">
        <p14:creationId xmlns:p14="http://schemas.microsoft.com/office/powerpoint/2010/main" val="207606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016AA-F1D0-4AC7-B3EB-32F03CC4E89F}"/>
              </a:ext>
            </a:extLst>
          </p:cNvPr>
          <p:cNvSpPr>
            <a:spLocks noGrp="1"/>
          </p:cNvSpPr>
          <p:nvPr>
            <p:ph idx="1"/>
          </p:nvPr>
        </p:nvSpPr>
        <p:spPr>
          <a:xfrm>
            <a:off x="604433" y="1604211"/>
            <a:ext cx="10983131" cy="3543727"/>
          </a:xfrm>
        </p:spPr>
        <p:txBody>
          <a:bodyPr>
            <a:normAutofit/>
          </a:bodyPr>
          <a:lstStyle/>
          <a:p>
            <a:pPr marL="457200" indent="-457200">
              <a:buFont typeface="Wingdings" panose="05000000000000000000" pitchFamily="2" charset="2"/>
              <a:buChar char="v"/>
            </a:pPr>
            <a:r>
              <a:rPr lang="en-US" sz="2400" dirty="0"/>
              <a:t>The Controller is the first component to receive the request from the User.  </a:t>
            </a:r>
          </a:p>
          <a:p>
            <a:pPr marL="457200" indent="-457200">
              <a:buFont typeface="Wingdings" panose="05000000000000000000" pitchFamily="2" charset="2"/>
              <a:buChar char="v"/>
            </a:pPr>
            <a:r>
              <a:rPr lang="en-US" sz="2400" dirty="0"/>
              <a:t>When a user enters a URL into the browser, the ASP.NET Core MVC routing engine maps the request to a specific controller.</a:t>
            </a:r>
          </a:p>
          <a:p>
            <a:pPr lvl="3"/>
            <a:r>
              <a:rPr lang="en-US" sz="2400" dirty="0"/>
              <a:t>http://localhost/Home/Courses</a:t>
            </a:r>
          </a:p>
        </p:txBody>
      </p:sp>
      <p:sp>
        <p:nvSpPr>
          <p:cNvPr id="4" name="object 2">
            <a:extLst>
              <a:ext uri="{FF2B5EF4-FFF2-40B4-BE49-F238E27FC236}">
                <a16:creationId xmlns:a16="http://schemas.microsoft.com/office/drawing/2014/main" id="{5A86166A-9946-427F-B593-BC36E9A09BFD}"/>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What is a Controller</a:t>
            </a:r>
          </a:p>
        </p:txBody>
      </p:sp>
    </p:spTree>
    <p:extLst>
      <p:ext uri="{BB962C8B-B14F-4D97-AF65-F5344CB8AC3E}">
        <p14:creationId xmlns:p14="http://schemas.microsoft.com/office/powerpoint/2010/main" val="267309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F42A7-80A6-418E-B5E6-C5D787D35C14}"/>
              </a:ext>
            </a:extLst>
          </p:cNvPr>
          <p:cNvSpPr>
            <a:spLocks noGrp="1"/>
          </p:cNvSpPr>
          <p:nvPr>
            <p:ph idx="1"/>
          </p:nvPr>
        </p:nvSpPr>
        <p:spPr>
          <a:xfrm>
            <a:off x="604433" y="1604211"/>
            <a:ext cx="10983131" cy="4216539"/>
          </a:xfrm>
        </p:spPr>
        <p:txBody>
          <a:bodyPr/>
          <a:lstStyle/>
          <a:p>
            <a:pPr marL="457200" indent="-457200">
              <a:buFont typeface="Wingdings" panose="05000000000000000000" pitchFamily="2" charset="2"/>
              <a:buChar char="v"/>
            </a:pPr>
            <a:r>
              <a:rPr lang="en-US" sz="2400" dirty="0"/>
              <a:t>The Controller is responsible to Handle Request from the User. </a:t>
            </a:r>
          </a:p>
          <a:p>
            <a:pPr marL="457200" indent="-457200">
              <a:buFont typeface="Wingdings" panose="05000000000000000000" pitchFamily="2" charset="2"/>
              <a:buChar char="v"/>
            </a:pPr>
            <a:r>
              <a:rPr lang="en-US" sz="2400" dirty="0"/>
              <a:t>The Controller Action method executes the application logic and builds a model</a:t>
            </a:r>
          </a:p>
          <a:p>
            <a:pPr marL="457200" indent="-457200">
              <a:buFont typeface="Wingdings" panose="05000000000000000000" pitchFamily="2" charset="2"/>
              <a:buChar char="v"/>
            </a:pPr>
            <a:r>
              <a:rPr lang="en-US" sz="2400" dirty="0"/>
              <a:t>Send the Response</a:t>
            </a:r>
          </a:p>
          <a:p>
            <a:pPr marL="457200" indent="-457200">
              <a:buFont typeface="Wingdings" panose="05000000000000000000" pitchFamily="2" charset="2"/>
              <a:buChar char="v"/>
            </a:pPr>
            <a:r>
              <a:rPr lang="en-US" sz="2400" dirty="0"/>
              <a:t>Finally, it should return the Result in HTML/File/Json/XML or whatever the format requested by the user.</a:t>
            </a:r>
          </a:p>
          <a:p>
            <a:endParaRPr lang="en-US" dirty="0"/>
          </a:p>
        </p:txBody>
      </p:sp>
      <p:sp>
        <p:nvSpPr>
          <p:cNvPr id="4" name="object 2">
            <a:extLst>
              <a:ext uri="{FF2B5EF4-FFF2-40B4-BE49-F238E27FC236}">
                <a16:creationId xmlns:a16="http://schemas.microsoft.com/office/drawing/2014/main" id="{F1121FB8-9457-4BD9-81F7-27F5EC4DCE5A}"/>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The Controller Responsibilities</a:t>
            </a:r>
          </a:p>
        </p:txBody>
      </p:sp>
    </p:spTree>
    <p:extLst>
      <p:ext uri="{BB962C8B-B14F-4D97-AF65-F5344CB8AC3E}">
        <p14:creationId xmlns:p14="http://schemas.microsoft.com/office/powerpoint/2010/main" val="188172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F42A7-80A6-418E-B5E6-C5D787D35C14}"/>
              </a:ext>
            </a:extLst>
          </p:cNvPr>
          <p:cNvSpPr>
            <a:spLocks noGrp="1"/>
          </p:cNvSpPr>
          <p:nvPr>
            <p:ph idx="1"/>
          </p:nvPr>
        </p:nvSpPr>
        <p:spPr/>
        <p:txBody>
          <a:bodyPr>
            <a:normAutofit/>
          </a:bodyPr>
          <a:lstStyle/>
          <a:p>
            <a:pPr marL="342900" indent="-342900">
              <a:buFont typeface="Wingdings" panose="05000000000000000000" pitchFamily="2" charset="2"/>
              <a:buChar char="v"/>
            </a:pPr>
            <a:r>
              <a:rPr lang="en-US" sz="2000" dirty="0"/>
              <a:t>By Convention, Controllers Reside in the project’s root-level Controllers folder. </a:t>
            </a:r>
          </a:p>
          <a:p>
            <a:pPr marL="342900" indent="-342900">
              <a:buFont typeface="Wingdings" panose="05000000000000000000" pitchFamily="2" charset="2"/>
              <a:buChar char="v"/>
            </a:pPr>
            <a:r>
              <a:rPr lang="en-US" sz="2000" dirty="0"/>
              <a:t>You can create a Controller by selecting the Controllers folder and right-click and select the Controller </a:t>
            </a:r>
          </a:p>
          <a:p>
            <a:pPr marL="342900" indent="-342900">
              <a:buFont typeface="Wingdings" panose="05000000000000000000" pitchFamily="2" charset="2"/>
              <a:buChar char="v"/>
            </a:pPr>
            <a:r>
              <a:rPr lang="en-US" sz="2000" dirty="0"/>
              <a:t>The Controllers in ASP.NET Core Inherit from controller class which in turn inherits from the </a:t>
            </a:r>
            <a:r>
              <a:rPr lang="en-US" sz="2000" dirty="0" err="1"/>
              <a:t>ControllerBaseClass</a:t>
            </a:r>
            <a:r>
              <a:rPr lang="en-US" sz="2000" dirty="0"/>
              <a:t>   </a:t>
            </a:r>
          </a:p>
          <a:p>
            <a:pPr marL="342900" indent="-342900">
              <a:buFont typeface="Wingdings" panose="05000000000000000000" pitchFamily="2" charset="2"/>
              <a:buChar char="v"/>
            </a:pPr>
            <a:r>
              <a:rPr lang="en-US" sz="2000" dirty="0"/>
              <a:t>The controller class must satisfy at least one of the following conditions </a:t>
            </a:r>
          </a:p>
          <a:p>
            <a:pPr lvl="2">
              <a:buFont typeface="Wingdings" panose="05000000000000000000" pitchFamily="2" charset="2"/>
              <a:buChar char="v"/>
            </a:pPr>
            <a:r>
              <a:rPr lang="en-US" dirty="0"/>
              <a:t>The class name is suffixed with “Controller”.</a:t>
            </a:r>
          </a:p>
          <a:p>
            <a:pPr lvl="2">
              <a:buFont typeface="Wingdings" panose="05000000000000000000" pitchFamily="2" charset="2"/>
              <a:buChar char="v"/>
            </a:pPr>
            <a:r>
              <a:rPr lang="en-US" dirty="0"/>
              <a:t>The class inherits from a class whose name is suffixed with “Controller”.</a:t>
            </a:r>
          </a:p>
          <a:p>
            <a:pPr lvl="2">
              <a:buFont typeface="Wingdings" panose="05000000000000000000" pitchFamily="2" charset="2"/>
              <a:buChar char="v"/>
            </a:pPr>
            <a:r>
              <a:rPr lang="en-US" dirty="0"/>
              <a:t>The class is decorated with the [Controller] attribute. </a:t>
            </a:r>
          </a:p>
          <a:p>
            <a:endParaRPr lang="en-US" dirty="0"/>
          </a:p>
        </p:txBody>
      </p:sp>
      <p:sp>
        <p:nvSpPr>
          <p:cNvPr id="4" name="object 2">
            <a:extLst>
              <a:ext uri="{FF2B5EF4-FFF2-40B4-BE49-F238E27FC236}">
                <a16:creationId xmlns:a16="http://schemas.microsoft.com/office/drawing/2014/main" id="{7BED39D3-A155-44BA-8287-4736AD9D9CB4}"/>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1">
            <a:extLst>
              <a:ext uri="{FF2B5EF4-FFF2-40B4-BE49-F238E27FC236}">
                <a16:creationId xmlns:a16="http://schemas.microsoft.com/office/drawing/2014/main" id="{427F27B9-2602-454E-BF54-8EBCAAAA1AD9}"/>
              </a:ext>
            </a:extLst>
          </p:cNvPr>
          <p:cNvSpPr>
            <a:spLocks noGrp="1"/>
          </p:cNvSpPr>
          <p:nvPr>
            <p:ph type="title"/>
          </p:nvPr>
        </p:nvSpPr>
        <p:spPr>
          <a:xfrm>
            <a:off x="0" y="-10391"/>
            <a:ext cx="12192000" cy="935038"/>
          </a:xfrm>
        </p:spPr>
        <p:txBody>
          <a:bodyPr>
            <a:normAutofit fontScale="90000"/>
          </a:bodyPr>
          <a:lstStyle/>
          <a:p>
            <a:br>
              <a:rPr lang="en-US" b="1" dirty="0">
                <a:solidFill>
                  <a:schemeClr val="bg1"/>
                </a:solidFill>
              </a:rPr>
            </a:br>
            <a:r>
              <a:rPr lang="en-US" b="1" dirty="0">
                <a:solidFill>
                  <a:schemeClr val="bg1"/>
                </a:solidFill>
              </a:rPr>
              <a:t> Adding a Controller</a:t>
            </a:r>
            <a:br>
              <a:rPr lang="en-US" b="1"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1873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00B90-AFFD-42E4-8A13-6F49A19B73F1}"/>
              </a:ext>
            </a:extLst>
          </p:cNvPr>
          <p:cNvSpPr>
            <a:spLocks noGrp="1"/>
          </p:cNvSpPr>
          <p:nvPr>
            <p:ph idx="1"/>
          </p:nvPr>
        </p:nvSpPr>
        <p:spPr/>
        <p:txBody>
          <a:bodyPr>
            <a:normAutofit/>
          </a:bodyPr>
          <a:lstStyle/>
          <a:p>
            <a:pPr marL="457200" indent="-457200">
              <a:buFont typeface="Wingdings" panose="05000000000000000000" pitchFamily="2" charset="2"/>
              <a:buChar char="v"/>
            </a:pPr>
            <a:r>
              <a:rPr lang="en-US" sz="2800" dirty="0"/>
              <a:t>Any Public method exposed by a Controller is called an Action method.</a:t>
            </a:r>
          </a:p>
          <a:p>
            <a:pPr marL="457200" indent="-457200">
              <a:buFont typeface="Wingdings" panose="05000000000000000000" pitchFamily="2" charset="2"/>
              <a:buChar char="v"/>
            </a:pPr>
            <a:r>
              <a:rPr lang="en-US" sz="2800" dirty="0"/>
              <a:t>The Action method gets called when a user enters a particular URL in the browser.</a:t>
            </a:r>
          </a:p>
          <a:p>
            <a:pPr marL="457200" indent="-457200">
              <a:buFont typeface="Wingdings" panose="05000000000000000000" pitchFamily="2" charset="2"/>
              <a:buChar char="v"/>
            </a:pPr>
            <a:r>
              <a:rPr lang="en-US" sz="2800" dirty="0"/>
              <a:t>Action methods should call the service layer to respond to the request.  The Service layer generally should query or update the database using data access layer and then map the results into a model and pass it back to the Action method.</a:t>
            </a:r>
          </a:p>
          <a:p>
            <a:pPr marL="457200" indent="-457200">
              <a:buFont typeface="Wingdings" panose="05000000000000000000" pitchFamily="2" charset="2"/>
              <a:buChar char="v"/>
            </a:pPr>
            <a:r>
              <a:rPr lang="en-US" sz="2800" dirty="0"/>
              <a:t>Action method then invokes the View with the model to generate the response.</a:t>
            </a:r>
          </a:p>
        </p:txBody>
      </p:sp>
      <p:sp>
        <p:nvSpPr>
          <p:cNvPr id="5" name="object 2">
            <a:extLst>
              <a:ext uri="{FF2B5EF4-FFF2-40B4-BE49-F238E27FC236}">
                <a16:creationId xmlns:a16="http://schemas.microsoft.com/office/drawing/2014/main" id="{0CBE2988-6F64-4EC0-87BB-B9089171139D}"/>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6">
            <a:extLst>
              <a:ext uri="{FF2B5EF4-FFF2-40B4-BE49-F238E27FC236}">
                <a16:creationId xmlns:a16="http://schemas.microsoft.com/office/drawing/2014/main" id="{B3E5216E-9232-4C1B-8A54-B4C503FBCAE1}"/>
              </a:ext>
            </a:extLst>
          </p:cNvPr>
          <p:cNvSpPr>
            <a:spLocks noGrp="1"/>
          </p:cNvSpPr>
          <p:nvPr>
            <p:ph type="title"/>
          </p:nvPr>
        </p:nvSpPr>
        <p:spPr>
          <a:xfrm>
            <a:off x="0" y="18256"/>
            <a:ext cx="12192000" cy="916928"/>
          </a:xfrm>
        </p:spPr>
        <p:txBody>
          <a:bodyPr/>
          <a:lstStyle/>
          <a:p>
            <a:r>
              <a:rPr lang="en-US" dirty="0">
                <a:solidFill>
                  <a:schemeClr val="bg1"/>
                </a:solidFill>
              </a:rPr>
              <a:t> Action Method</a:t>
            </a:r>
          </a:p>
        </p:txBody>
      </p:sp>
    </p:spTree>
    <p:extLst>
      <p:ext uri="{BB962C8B-B14F-4D97-AF65-F5344CB8AC3E}">
        <p14:creationId xmlns:p14="http://schemas.microsoft.com/office/powerpoint/2010/main" val="38250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00B90-AFFD-42E4-8A13-6F49A19B73F1}"/>
              </a:ext>
            </a:extLst>
          </p:cNvPr>
          <p:cNvSpPr>
            <a:spLocks noGrp="1"/>
          </p:cNvSpPr>
          <p:nvPr>
            <p:ph idx="1"/>
          </p:nvPr>
        </p:nvSpPr>
        <p:spPr/>
        <p:txBody>
          <a:bodyPr>
            <a:normAutofit/>
          </a:bodyPr>
          <a:lstStyle/>
          <a:p>
            <a:r>
              <a:rPr lang="en-US" sz="2000" dirty="0"/>
              <a:t>When Creating an Action method you should remember the following</a:t>
            </a:r>
          </a:p>
          <a:p>
            <a:pPr lvl="1">
              <a:buFont typeface="Wingdings" panose="05000000000000000000" pitchFamily="2" charset="2"/>
              <a:buChar char="v"/>
            </a:pPr>
            <a:r>
              <a:rPr lang="en-US" sz="2000" dirty="0"/>
              <a:t>Action methods Must be a public method</a:t>
            </a:r>
          </a:p>
          <a:p>
            <a:pPr lvl="1">
              <a:buFont typeface="Wingdings" panose="05000000000000000000" pitchFamily="2" charset="2"/>
              <a:buChar char="v"/>
            </a:pPr>
            <a:r>
              <a:rPr lang="en-US" sz="2000" dirty="0"/>
              <a:t>The Action method cannot be a Static method or an Extension method.</a:t>
            </a:r>
          </a:p>
          <a:p>
            <a:pPr lvl="1">
              <a:buFont typeface="Wingdings" panose="05000000000000000000" pitchFamily="2" charset="2"/>
              <a:buChar char="v"/>
            </a:pPr>
            <a:r>
              <a:rPr lang="en-US" sz="2000" dirty="0"/>
              <a:t>The Constructor, getter or setter cannot be used.</a:t>
            </a:r>
          </a:p>
          <a:p>
            <a:pPr lvl="1">
              <a:buFont typeface="Wingdings" panose="05000000000000000000" pitchFamily="2" charset="2"/>
              <a:buChar char="v"/>
            </a:pPr>
            <a:r>
              <a:rPr lang="en-US" sz="2000" dirty="0"/>
              <a:t>Inherited methods cannot be used as the Action method.</a:t>
            </a:r>
          </a:p>
          <a:p>
            <a:pPr lvl="1">
              <a:buFont typeface="Wingdings" panose="05000000000000000000" pitchFamily="2" charset="2"/>
              <a:buChar char="v"/>
            </a:pPr>
            <a:r>
              <a:rPr lang="en-US" sz="2000" dirty="0"/>
              <a:t>Action methods Cannot contain ref or out parameters.</a:t>
            </a:r>
          </a:p>
          <a:p>
            <a:pPr lvl="1">
              <a:buFont typeface="Wingdings" panose="05000000000000000000" pitchFamily="2" charset="2"/>
              <a:buChar char="v"/>
            </a:pPr>
            <a:r>
              <a:rPr lang="en-US" sz="2000" dirty="0"/>
              <a:t>Action Methods cannot contain the attribute [</a:t>
            </a:r>
            <a:r>
              <a:rPr lang="en-US" sz="2000" dirty="0" err="1"/>
              <a:t>NonAction</a:t>
            </a:r>
            <a:r>
              <a:rPr lang="en-US" sz="2000" dirty="0"/>
              <a:t>].</a:t>
            </a:r>
          </a:p>
          <a:p>
            <a:pPr lvl="1">
              <a:buFont typeface="Wingdings" panose="05000000000000000000" pitchFamily="2" charset="2"/>
              <a:buChar char="v"/>
            </a:pPr>
            <a:r>
              <a:rPr lang="en-US" sz="2000" dirty="0"/>
              <a:t>Action methods cannot be overloaded</a:t>
            </a:r>
          </a:p>
          <a:p>
            <a:endParaRPr lang="en-US" dirty="0"/>
          </a:p>
        </p:txBody>
      </p:sp>
      <p:sp>
        <p:nvSpPr>
          <p:cNvPr id="4" name="object 2">
            <a:extLst>
              <a:ext uri="{FF2B5EF4-FFF2-40B4-BE49-F238E27FC236}">
                <a16:creationId xmlns:a16="http://schemas.microsoft.com/office/drawing/2014/main" id="{E0346966-5B37-4484-8CDF-8865E9431039}"/>
              </a:ext>
            </a:extLst>
          </p:cNvPr>
          <p:cNvSpPr txBox="1">
            <a:spLocks/>
          </p:cNvSpPr>
          <p:nvPr/>
        </p:nvSpPr>
        <p:spPr>
          <a:xfrm>
            <a:off x="0" y="0"/>
            <a:ext cx="12209319" cy="935183"/>
          </a:xfrm>
          <a:prstGeom prst="rect">
            <a:avLst/>
          </a:prstGeom>
          <a:blipFill>
            <a:blip r:embed="rId2" cstate="print"/>
            <a:stretch>
              <a:fillRect/>
            </a:stretch>
          </a:blipFill>
        </p:spPr>
        <p:txBody>
          <a:bodyPr vert="horz" wrap="square"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6" name="Title 5">
            <a:extLst>
              <a:ext uri="{FF2B5EF4-FFF2-40B4-BE49-F238E27FC236}">
                <a16:creationId xmlns:a16="http://schemas.microsoft.com/office/drawing/2014/main" id="{E671BAA5-BCB3-4DD6-A0E9-1ED87540BE24}"/>
              </a:ext>
            </a:extLst>
          </p:cNvPr>
          <p:cNvSpPr>
            <a:spLocks noGrp="1"/>
          </p:cNvSpPr>
          <p:nvPr>
            <p:ph type="title"/>
          </p:nvPr>
        </p:nvSpPr>
        <p:spPr>
          <a:xfrm>
            <a:off x="-1" y="18256"/>
            <a:ext cx="12209319" cy="916928"/>
          </a:xfrm>
        </p:spPr>
        <p:txBody>
          <a:bodyPr/>
          <a:lstStyle/>
          <a:p>
            <a:r>
              <a:rPr lang="en-US" dirty="0">
                <a:solidFill>
                  <a:schemeClr val="bg1"/>
                </a:solidFill>
              </a:rPr>
              <a:t> Action Method</a:t>
            </a:r>
          </a:p>
        </p:txBody>
      </p:sp>
    </p:spTree>
    <p:extLst>
      <p:ext uri="{BB962C8B-B14F-4D97-AF65-F5344CB8AC3E}">
        <p14:creationId xmlns:p14="http://schemas.microsoft.com/office/powerpoint/2010/main" val="47406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Introduction to backend developm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16170-AED4-43FB-90C7-1F1653EBFACC}">
  <ds:schemaRefs>
    <ds:schemaRef ds:uri="http://purl.org/dc/elements/1.1/"/>
    <ds:schemaRef ds:uri="40262f94-9f35-4ac3-9a90-690165a166b7"/>
    <ds:schemaRef ds:uri="http://purl.org/dc/dcmitype/"/>
    <ds:schemaRef ds:uri="http://purl.org/dc/terms/"/>
    <ds:schemaRef ds:uri="http://schemas.microsoft.com/office/2006/metadata/properties"/>
    <ds:schemaRef ds:uri="http://schemas.microsoft.com/office/infopath/2007/PartnerControls"/>
    <ds:schemaRef ds:uri="a4f35948-e619-41b3-aa29-22878b09cfd2"/>
    <ds:schemaRef ds:uri="http://www.w3.org/XML/1998/namespace"/>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31C05A15-2C36-4B2C-9ED7-7313D59409A3}">
  <ds:schemaRefs>
    <ds:schemaRef ds:uri="http://schemas.microsoft.com/sharepoint/v3/contenttype/forms"/>
  </ds:schemaRefs>
</ds:datastoreItem>
</file>

<file path=customXml/itemProps3.xml><?xml version="1.0" encoding="utf-8"?>
<ds:datastoreItem xmlns:ds="http://schemas.openxmlformats.org/officeDocument/2006/customXml" ds:itemID="{2961EA76-1630-4788-A629-8FDAFC9205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DEV-B410</Template>
  <TotalTime>19337</TotalTime>
  <Words>3632</Words>
  <Application>Microsoft Office PowerPoint</Application>
  <PresentationFormat>Widescreen</PresentationFormat>
  <Paragraphs>407</Paragraphs>
  <Slides>40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Arrus-Black</vt:lpstr>
      <vt:lpstr>Calibri</vt:lpstr>
      <vt:lpstr>Calibri Light</vt:lpstr>
      <vt:lpstr>Consolas</vt:lpstr>
      <vt:lpstr>Georgia</vt:lpstr>
      <vt:lpstr>inherit</vt:lpstr>
      <vt:lpstr>Noto Sans</vt:lpstr>
      <vt:lpstr>Segoe UI</vt:lpstr>
      <vt:lpstr>Segoe UI Light</vt:lpstr>
      <vt:lpstr>Wingdings</vt:lpstr>
      <vt:lpstr>TEE14 Speaker PPT Template</vt:lpstr>
      <vt:lpstr>Introduction to backend development</vt:lpstr>
      <vt:lpstr>ASP.NET Core MVC</vt:lpstr>
      <vt:lpstr>PowerPoint Presentation</vt:lpstr>
      <vt:lpstr>PowerPoint Presentation</vt:lpstr>
      <vt:lpstr>PowerPoint Presentation</vt:lpstr>
      <vt:lpstr>PowerPoint Presentation</vt:lpstr>
      <vt:lpstr>PowerPoint Presentation</vt:lpstr>
      <vt:lpstr>  Adding a Controller </vt:lpstr>
      <vt:lpstr> Action Method</vt:lpstr>
      <vt:lpstr> Action Method</vt:lpstr>
      <vt:lpstr> Return Types</vt:lpstr>
      <vt:lpstr>Routing</vt:lpstr>
      <vt:lpstr>  What is Routing </vt:lpstr>
      <vt:lpstr>   How Routing Works  </vt:lpstr>
      <vt:lpstr>   How to Set up Routes  </vt:lpstr>
      <vt:lpstr> Convention Based Routing</vt:lpstr>
      <vt:lpstr>  URL Patterns </vt:lpstr>
      <vt:lpstr>   URL Matching </vt:lpstr>
      <vt:lpstr>Dependency Injection</vt:lpstr>
      <vt:lpstr>   Dependency Injection  </vt:lpstr>
      <vt:lpstr>       Tight Coupling vs Loose Coupling      </vt:lpstr>
      <vt:lpstr>Constructor Injection</vt:lpstr>
      <vt:lpstr>Service Lifetimes and Registration Options</vt:lpstr>
      <vt:lpstr>What is a View</vt:lpstr>
      <vt:lpstr>  Where are View files stored </vt:lpstr>
      <vt:lpstr>How to Pass data to view in  ASP.NET Core MVC</vt:lpstr>
      <vt:lpstr>  Strongly Typed View </vt:lpstr>
      <vt:lpstr>ViewModel</vt:lpstr>
      <vt:lpstr> Layouts and Sections in ASP.NET MVC Core</vt:lpstr>
      <vt:lpstr> How to Create the Layout Page</vt:lpstr>
      <vt:lpstr>RenderBody and RenderSection</vt:lpstr>
      <vt:lpstr> _ViewStart</vt:lpstr>
      <vt:lpstr> EF Core</vt:lpstr>
      <vt:lpstr>EF Core Code First Approach</vt:lpstr>
      <vt:lpstr>Installation</vt:lpstr>
      <vt:lpstr>DbContext</vt:lpstr>
      <vt:lpstr>Using sql server with entity framework core</vt:lpstr>
      <vt:lpstr>Single-Page Applications</vt:lpstr>
      <vt:lpstr> Single-Page Applications</vt:lpstr>
      <vt:lpstr>Razor Pages</vt:lpstr>
      <vt:lpstr> Razor Pages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Basic</dc:title>
  <dc:creator>Ngoc Toan Bach</dc:creator>
  <cp:lastModifiedBy>Jafar</cp:lastModifiedBy>
  <cp:revision>300</cp:revision>
  <dcterms:created xsi:type="dcterms:W3CDTF">2017-02-27T01:30:22Z</dcterms:created>
  <dcterms:modified xsi:type="dcterms:W3CDTF">2019-12-06T19:24:45Z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